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6"/>
  </p:notesMasterIdLst>
  <p:sldIdLst>
    <p:sldId id="5098" r:id="rId3"/>
    <p:sldId id="256" r:id="rId4"/>
    <p:sldId id="257" r:id="rId5"/>
    <p:sldId id="258" r:id="rId6"/>
    <p:sldId id="259" r:id="rId7"/>
    <p:sldId id="306" r:id="rId8"/>
    <p:sldId id="307" r:id="rId9"/>
    <p:sldId id="308" r:id="rId10"/>
    <p:sldId id="294" r:id="rId11"/>
    <p:sldId id="309" r:id="rId12"/>
    <p:sldId id="310" r:id="rId13"/>
    <p:sldId id="312" r:id="rId14"/>
    <p:sldId id="5088" r:id="rId15"/>
    <p:sldId id="5087" r:id="rId16"/>
    <p:sldId id="301" r:id="rId17"/>
    <p:sldId id="302" r:id="rId18"/>
    <p:sldId id="5089" r:id="rId19"/>
    <p:sldId id="277" r:id="rId20"/>
    <p:sldId id="303" r:id="rId21"/>
    <p:sldId id="304" r:id="rId22"/>
    <p:sldId id="271" r:id="rId23"/>
    <p:sldId id="260" r:id="rId24"/>
    <p:sldId id="261" r:id="rId25"/>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等深淺樣式 2 - 輔色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7476" autoAdjust="0"/>
    <p:restoredTop sz="93333" autoAdjust="0"/>
  </p:normalViewPr>
  <p:slideViewPr>
    <p:cSldViewPr snapToGrid="0">
      <p:cViewPr>
        <p:scale>
          <a:sx n="50" d="100"/>
          <a:sy n="50" d="100"/>
        </p:scale>
        <p:origin x="6"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10F3B3-322B-49DB-BFE0-13F8875F9ECA}" type="datetimeFigureOut">
              <a:rPr lang="zh-TW" altLang="en-US" smtClean="0"/>
              <a:t>2025/9/11</a:t>
            </a:fld>
            <a:endParaRPr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7D48858-A944-469D-A401-2079E62C3CDD}" type="slidenum">
              <a:rPr lang="zh-TW" altLang="en-US" smtClean="0"/>
              <a:t>‹#›</a:t>
            </a:fld>
            <a:endParaRPr lang="zh-TW" altLang="en-US"/>
          </a:p>
        </p:txBody>
      </p:sp>
    </p:spTree>
    <p:extLst>
      <p:ext uri="{BB962C8B-B14F-4D97-AF65-F5344CB8AC3E}">
        <p14:creationId xmlns:p14="http://schemas.microsoft.com/office/powerpoint/2010/main" val="2752494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要另外錄影喔</a:t>
            </a:r>
          </a:p>
        </p:txBody>
      </p:sp>
      <p:sp>
        <p:nvSpPr>
          <p:cNvPr id="4" name="投影片編號版面配置區 3"/>
          <p:cNvSpPr>
            <a:spLocks noGrp="1"/>
          </p:cNvSpPr>
          <p:nvPr>
            <p:ph type="sldNum" sz="quarter" idx="5"/>
          </p:nvPr>
        </p:nvSpPr>
        <p:spPr/>
        <p:txBody>
          <a:bodyPr/>
          <a:lstStyle/>
          <a:p>
            <a:fld id="{47D48858-A944-469D-A401-2079E62C3CDD}" type="slidenum">
              <a:rPr lang="zh-TW" altLang="en-US" smtClean="0"/>
              <a:t>9</a:t>
            </a:fld>
            <a:endParaRPr lang="zh-TW" altLang="en-US"/>
          </a:p>
        </p:txBody>
      </p:sp>
    </p:spTree>
    <p:extLst>
      <p:ext uri="{BB962C8B-B14F-4D97-AF65-F5344CB8AC3E}">
        <p14:creationId xmlns:p14="http://schemas.microsoft.com/office/powerpoint/2010/main" val="7728097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難度</a:t>
            </a:r>
            <a:r>
              <a:rPr lang="en-US" altLang="zh-TW" dirty="0"/>
              <a:t>1</a:t>
            </a:r>
            <a:r>
              <a:rPr lang="zh-TW" altLang="en-US" dirty="0"/>
              <a:t>代表可以在十幾分鐘完成、難度</a:t>
            </a:r>
            <a:r>
              <a:rPr lang="en-US" altLang="zh-TW" dirty="0"/>
              <a:t>2</a:t>
            </a:r>
            <a:r>
              <a:rPr lang="zh-TW" altLang="en-US" dirty="0"/>
              <a:t>代表可能需要超過</a:t>
            </a:r>
            <a:r>
              <a:rPr lang="en-US" altLang="zh-TW" dirty="0"/>
              <a:t>1</a:t>
            </a:r>
            <a:r>
              <a:rPr lang="zh-TW" altLang="en-US" dirty="0"/>
              <a:t>小時、難度</a:t>
            </a:r>
            <a:r>
              <a:rPr lang="en-US" altLang="zh-TW" dirty="0"/>
              <a:t>3</a:t>
            </a:r>
            <a:r>
              <a:rPr lang="zh-TW" altLang="en-US" dirty="0"/>
              <a:t>可能代表要數個小時，請各位助教看看覺得是否合理</a:t>
            </a:r>
          </a:p>
        </p:txBody>
      </p:sp>
      <p:sp>
        <p:nvSpPr>
          <p:cNvPr id="4" name="投影片編號版面配置區 3"/>
          <p:cNvSpPr>
            <a:spLocks noGrp="1"/>
          </p:cNvSpPr>
          <p:nvPr>
            <p:ph type="sldNum" sz="quarter" idx="5"/>
          </p:nvPr>
        </p:nvSpPr>
        <p:spPr/>
        <p:txBody>
          <a:bodyPr/>
          <a:lstStyle/>
          <a:p>
            <a:fld id="{47D48858-A944-469D-A401-2079E62C3CDD}" type="slidenum">
              <a:rPr lang="zh-TW" altLang="en-US" smtClean="0"/>
              <a:t>11</a:t>
            </a:fld>
            <a:endParaRPr lang="zh-TW" altLang="en-US"/>
          </a:p>
        </p:txBody>
      </p:sp>
    </p:spTree>
    <p:extLst>
      <p:ext uri="{BB962C8B-B14F-4D97-AF65-F5344CB8AC3E}">
        <p14:creationId xmlns:p14="http://schemas.microsoft.com/office/powerpoint/2010/main" val="4057544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D57CA-6670-33CF-4732-95D52C1F514E}"/>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AC11E7FE-EF0F-A9C0-04A0-FA1AF18BA951}"/>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AE66E6B0-F1FD-7C85-AA2B-AB79ECBFA2F6}"/>
              </a:ext>
            </a:extLst>
          </p:cNvPr>
          <p:cNvSpPr>
            <a:spLocks noGrp="1"/>
          </p:cNvSpPr>
          <p:nvPr>
            <p:ph type="body" idx="1"/>
          </p:nvPr>
        </p:nvSpPr>
        <p:spPr/>
        <p:txBody>
          <a:bodyPr/>
          <a:lstStyle/>
          <a:p>
            <a:r>
              <a:rPr lang="zh-TW" altLang="en-US" dirty="0"/>
              <a:t>難度</a:t>
            </a:r>
            <a:r>
              <a:rPr lang="en-US" altLang="zh-TW" dirty="0"/>
              <a:t>1</a:t>
            </a:r>
            <a:r>
              <a:rPr lang="zh-TW" altLang="en-US" dirty="0"/>
              <a:t>代表可以在十幾分鐘完成、難度</a:t>
            </a:r>
            <a:r>
              <a:rPr lang="en-US" altLang="zh-TW" dirty="0"/>
              <a:t>2</a:t>
            </a:r>
            <a:r>
              <a:rPr lang="zh-TW" altLang="en-US" dirty="0"/>
              <a:t>代表可能需要超過</a:t>
            </a:r>
            <a:r>
              <a:rPr lang="en-US" altLang="zh-TW" dirty="0"/>
              <a:t>1</a:t>
            </a:r>
            <a:r>
              <a:rPr lang="zh-TW" altLang="en-US" dirty="0"/>
              <a:t>小時、難度</a:t>
            </a:r>
            <a:r>
              <a:rPr lang="en-US" altLang="zh-TW" dirty="0"/>
              <a:t>3</a:t>
            </a:r>
            <a:r>
              <a:rPr lang="zh-TW" altLang="en-US" dirty="0"/>
              <a:t>可能代表要數個小時，請各位助教看看覺得是否合理</a:t>
            </a:r>
          </a:p>
        </p:txBody>
      </p:sp>
      <p:sp>
        <p:nvSpPr>
          <p:cNvPr id="4" name="投影片編號版面配置區 3">
            <a:extLst>
              <a:ext uri="{FF2B5EF4-FFF2-40B4-BE49-F238E27FC236}">
                <a16:creationId xmlns:a16="http://schemas.microsoft.com/office/drawing/2014/main" id="{E299073A-FBB7-B124-22AA-0B827B6D1D06}"/>
              </a:ext>
            </a:extLst>
          </p:cNvPr>
          <p:cNvSpPr>
            <a:spLocks noGrp="1"/>
          </p:cNvSpPr>
          <p:nvPr>
            <p:ph type="sldNum" sz="quarter" idx="5"/>
          </p:nvPr>
        </p:nvSpPr>
        <p:spPr/>
        <p:txBody>
          <a:bodyPr/>
          <a:lstStyle/>
          <a:p>
            <a:fld id="{47D48858-A944-469D-A401-2079E62C3CDD}" type="slidenum">
              <a:rPr lang="zh-TW" altLang="en-US" smtClean="0"/>
              <a:t>12</a:t>
            </a:fld>
            <a:endParaRPr lang="zh-TW" altLang="en-US"/>
          </a:p>
        </p:txBody>
      </p:sp>
    </p:spTree>
    <p:extLst>
      <p:ext uri="{BB962C8B-B14F-4D97-AF65-F5344CB8AC3E}">
        <p14:creationId xmlns:p14="http://schemas.microsoft.com/office/powerpoint/2010/main" val="1701059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95B02-A438-0539-44F5-733E8C9FB184}"/>
            </a:ext>
          </a:extLst>
        </p:cNvPr>
        <p:cNvGrpSpPr/>
        <p:nvPr/>
      </p:nvGrpSpPr>
      <p:grpSpPr>
        <a:xfrm>
          <a:off x="0" y="0"/>
          <a:ext cx="0" cy="0"/>
          <a:chOff x="0" y="0"/>
          <a:chExt cx="0" cy="0"/>
        </a:xfrm>
      </p:grpSpPr>
      <p:sp>
        <p:nvSpPr>
          <p:cNvPr id="2" name="投影片影像版面配置區 1">
            <a:extLst>
              <a:ext uri="{FF2B5EF4-FFF2-40B4-BE49-F238E27FC236}">
                <a16:creationId xmlns:a16="http://schemas.microsoft.com/office/drawing/2014/main" id="{E8E65D4D-C6AA-5B6F-9EE6-209DF3E25FA4}"/>
              </a:ext>
            </a:extLst>
          </p:cNvPr>
          <p:cNvSpPr>
            <a:spLocks noGrp="1" noRot="1" noChangeAspect="1"/>
          </p:cNvSpPr>
          <p:nvPr>
            <p:ph type="sldImg"/>
          </p:nvPr>
        </p:nvSpPr>
        <p:spPr/>
      </p:sp>
      <p:sp>
        <p:nvSpPr>
          <p:cNvPr id="3" name="備忘稿版面配置區 2">
            <a:extLst>
              <a:ext uri="{FF2B5EF4-FFF2-40B4-BE49-F238E27FC236}">
                <a16:creationId xmlns:a16="http://schemas.microsoft.com/office/drawing/2014/main" id="{C5A2A7E3-625D-61AA-E25E-4BB4401CB6CF}"/>
              </a:ext>
            </a:extLst>
          </p:cNvPr>
          <p:cNvSpPr>
            <a:spLocks noGrp="1"/>
          </p:cNvSpPr>
          <p:nvPr>
            <p:ph type="body" idx="1"/>
          </p:nvPr>
        </p:nvSpPr>
        <p:spPr/>
        <p:txBody>
          <a:bodyPr/>
          <a:lstStyle/>
          <a:p>
            <a:r>
              <a:rPr lang="zh-TW" altLang="en-US" dirty="0"/>
              <a:t>難度</a:t>
            </a:r>
            <a:r>
              <a:rPr lang="en-US" altLang="zh-TW" dirty="0"/>
              <a:t>1</a:t>
            </a:r>
            <a:r>
              <a:rPr lang="zh-TW" altLang="en-US" dirty="0"/>
              <a:t>代表可以在十幾分鐘完成、難度</a:t>
            </a:r>
            <a:r>
              <a:rPr lang="en-US" altLang="zh-TW" dirty="0"/>
              <a:t>2</a:t>
            </a:r>
            <a:r>
              <a:rPr lang="zh-TW" altLang="en-US" dirty="0"/>
              <a:t>代表可能需要超過</a:t>
            </a:r>
            <a:r>
              <a:rPr lang="en-US" altLang="zh-TW" dirty="0"/>
              <a:t>1</a:t>
            </a:r>
            <a:r>
              <a:rPr lang="zh-TW" altLang="en-US" dirty="0"/>
              <a:t>小時、難度</a:t>
            </a:r>
            <a:r>
              <a:rPr lang="en-US" altLang="zh-TW" dirty="0"/>
              <a:t>3</a:t>
            </a:r>
            <a:r>
              <a:rPr lang="zh-TW" altLang="en-US" dirty="0"/>
              <a:t>可能代表要數個小時，請各位助教看看覺得是否合理</a:t>
            </a:r>
          </a:p>
        </p:txBody>
      </p:sp>
      <p:sp>
        <p:nvSpPr>
          <p:cNvPr id="4" name="投影片編號版面配置區 3">
            <a:extLst>
              <a:ext uri="{FF2B5EF4-FFF2-40B4-BE49-F238E27FC236}">
                <a16:creationId xmlns:a16="http://schemas.microsoft.com/office/drawing/2014/main" id="{B487CD8F-CBF1-D2E5-7DEC-86359B313146}"/>
              </a:ext>
            </a:extLst>
          </p:cNvPr>
          <p:cNvSpPr>
            <a:spLocks noGrp="1"/>
          </p:cNvSpPr>
          <p:nvPr>
            <p:ph type="sldNum" sz="quarter" idx="5"/>
          </p:nvPr>
        </p:nvSpPr>
        <p:spPr/>
        <p:txBody>
          <a:bodyPr/>
          <a:lstStyle/>
          <a:p>
            <a:fld id="{47D48858-A944-469D-A401-2079E62C3CDD}" type="slidenum">
              <a:rPr lang="zh-TW" altLang="en-US" smtClean="0"/>
              <a:t>13</a:t>
            </a:fld>
            <a:endParaRPr lang="zh-TW" altLang="en-US"/>
          </a:p>
        </p:txBody>
      </p:sp>
    </p:spTree>
    <p:extLst>
      <p:ext uri="{BB962C8B-B14F-4D97-AF65-F5344CB8AC3E}">
        <p14:creationId xmlns:p14="http://schemas.microsoft.com/office/powerpoint/2010/main" val="27257730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D23240-52AE-48E5-A829-5C0C4D08DDBD}" type="slidenum">
              <a:rPr kumimoji="0" lang="zh-TW" altLang="en-US" sz="1200" b="0" i="0" u="none" strike="noStrike" kern="1200" cap="none" spc="0" normalizeH="0" baseline="0" noProof="0" smtClean="0">
                <a:ln>
                  <a:noFill/>
                </a:ln>
                <a:solidFill>
                  <a:prstClr val="black"/>
                </a:solidFill>
                <a:effectLst/>
                <a:uLnTx/>
                <a:uFillTx/>
                <a:latin typeface="Aptos" panose="02110004020202020204"/>
                <a:ea typeface="新細明體" panose="02020500000000000000" pitchFamily="18" charset="-120"/>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TW" altLang="en-US" sz="1200" b="0" i="0" u="none" strike="noStrike" kern="1200" cap="none" spc="0" normalizeH="0" baseline="0" noProof="0">
              <a:ln>
                <a:noFill/>
              </a:ln>
              <a:solidFill>
                <a:prstClr val="black"/>
              </a:solidFill>
              <a:effectLst/>
              <a:uLnTx/>
              <a:uFillTx/>
              <a:latin typeface="Aptos" panose="02110004020202020204"/>
              <a:ea typeface="新細明體" panose="02020500000000000000" pitchFamily="18" charset="-120"/>
              <a:cs typeface="+mn-cs"/>
            </a:endParaRPr>
          </a:p>
        </p:txBody>
      </p:sp>
    </p:spTree>
    <p:extLst>
      <p:ext uri="{BB962C8B-B14F-4D97-AF65-F5344CB8AC3E}">
        <p14:creationId xmlns:p14="http://schemas.microsoft.com/office/powerpoint/2010/main" val="2651909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zh-TW" sz="1200" kern="1200" dirty="0">
                <a:solidFill>
                  <a:schemeClr val="tx1"/>
                </a:solidFill>
                <a:effectLst/>
                <a:latin typeface="+mn-lt"/>
                <a:ea typeface="+mn-ea"/>
                <a:cs typeface="+mn-cs"/>
              </a:rPr>
              <a:t>整體而言，希望將台大學生人數控制在約</a:t>
            </a:r>
            <a:r>
              <a:rPr lang="en-US" altLang="zh-TW" sz="1200" kern="1200" dirty="0">
                <a:solidFill>
                  <a:schemeClr val="tx1"/>
                </a:solidFill>
                <a:effectLst/>
                <a:latin typeface="+mn-lt"/>
                <a:ea typeface="+mn-ea"/>
                <a:cs typeface="+mn-cs"/>
              </a:rPr>
              <a:t> 500 </a:t>
            </a:r>
            <a:r>
              <a:rPr lang="zh-TW" altLang="zh-TW" sz="1200" kern="1200" dirty="0">
                <a:solidFill>
                  <a:schemeClr val="tx1"/>
                </a:solidFill>
                <a:effectLst/>
                <a:latin typeface="+mn-lt"/>
                <a:ea typeface="+mn-ea"/>
                <a:cs typeface="+mn-cs"/>
              </a:rPr>
              <a:t>人左右（過去電資學院修習《機器學習》的學生數約為</a:t>
            </a:r>
            <a:r>
              <a:rPr lang="en-US" altLang="zh-TW" sz="1200" kern="1200" dirty="0">
                <a:solidFill>
                  <a:schemeClr val="tx1"/>
                </a:solidFill>
                <a:effectLst/>
                <a:latin typeface="+mn-lt"/>
                <a:ea typeface="+mn-ea"/>
                <a:cs typeface="+mn-cs"/>
              </a:rPr>
              <a:t> 500 </a:t>
            </a:r>
            <a:r>
              <a:rPr lang="zh-TW" altLang="zh-TW" sz="1200" kern="1200" dirty="0">
                <a:solidFill>
                  <a:schemeClr val="tx1"/>
                </a:solidFill>
                <a:effectLst/>
                <a:latin typeface="+mn-lt"/>
                <a:ea typeface="+mn-ea"/>
                <a:cs typeface="+mn-cs"/>
              </a:rPr>
              <a:t>人，因此我估計規則</a:t>
            </a:r>
            <a:r>
              <a:rPr lang="en-US" altLang="zh-TW" sz="1200" kern="1200" dirty="0">
                <a:solidFill>
                  <a:schemeClr val="tx1"/>
                </a:solidFill>
                <a:effectLst/>
                <a:latin typeface="+mn-lt"/>
                <a:ea typeface="+mn-ea"/>
                <a:cs typeface="+mn-cs"/>
              </a:rPr>
              <a:t> (1) </a:t>
            </a:r>
            <a:r>
              <a:rPr lang="zh-TW" altLang="zh-TW" sz="1200" kern="1200" dirty="0">
                <a:solidFill>
                  <a:schemeClr val="tx1"/>
                </a:solidFill>
                <a:effectLst/>
                <a:latin typeface="+mn-lt"/>
                <a:ea typeface="+mn-ea"/>
                <a:cs typeface="+mn-cs"/>
              </a:rPr>
              <a:t>會接近</a:t>
            </a:r>
            <a:r>
              <a:rPr lang="en-US" altLang="zh-TW" sz="1200" kern="1200" dirty="0">
                <a:solidFill>
                  <a:schemeClr val="tx1"/>
                </a:solidFill>
                <a:effectLst/>
                <a:latin typeface="+mn-lt"/>
                <a:ea typeface="+mn-ea"/>
                <a:cs typeface="+mn-cs"/>
              </a:rPr>
              <a:t> 500 </a:t>
            </a:r>
            <a:r>
              <a:rPr lang="zh-TW" altLang="zh-TW" sz="1200" kern="1200" dirty="0">
                <a:solidFill>
                  <a:schemeClr val="tx1"/>
                </a:solidFill>
                <a:effectLst/>
                <a:latin typeface="+mn-lt"/>
                <a:ea typeface="+mn-ea"/>
                <a:cs typeface="+mn-cs"/>
              </a:rPr>
              <a:t>人），同時也讓全校同學都有機會選上，並避免讓外校學生感到被過度排除。請大家於週一會議時討論以上加簽規則是否合適。</a:t>
            </a:r>
          </a:p>
          <a:p>
            <a:endParaRPr lang="zh-TW" altLang="en-US" dirty="0"/>
          </a:p>
        </p:txBody>
      </p:sp>
      <p:sp>
        <p:nvSpPr>
          <p:cNvPr id="4" name="投影片編號版面配置區 3"/>
          <p:cNvSpPr>
            <a:spLocks noGrp="1"/>
          </p:cNvSpPr>
          <p:nvPr>
            <p:ph type="sldNum" sz="quarter" idx="5"/>
          </p:nvPr>
        </p:nvSpPr>
        <p:spPr/>
        <p:txBody>
          <a:bodyPr/>
          <a:lstStyle/>
          <a:p>
            <a:fld id="{47D48858-A944-469D-A401-2079E62C3CDD}" type="slidenum">
              <a:rPr lang="zh-TW" altLang="en-US" smtClean="0"/>
              <a:t>18</a:t>
            </a:fld>
            <a:endParaRPr lang="zh-TW" altLang="en-US"/>
          </a:p>
        </p:txBody>
      </p:sp>
    </p:spTree>
    <p:extLst>
      <p:ext uri="{BB962C8B-B14F-4D97-AF65-F5344CB8AC3E}">
        <p14:creationId xmlns:p14="http://schemas.microsoft.com/office/powerpoint/2010/main" val="3331041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zh-TW" altLang="en-US" dirty="0"/>
              <a:t>蔡昀劭</a:t>
            </a:r>
          </a:p>
          <a:p>
            <a:r>
              <a:rPr lang="zh-TW" altLang="en-US" dirty="0"/>
              <a:t>李梁玉軒</a:t>
            </a:r>
          </a:p>
          <a:p>
            <a:r>
              <a:rPr lang="zh-TW" altLang="en-US" dirty="0"/>
              <a:t>標彥廷</a:t>
            </a:r>
          </a:p>
          <a:p>
            <a:r>
              <a:rPr lang="zh-TW" altLang="en-US" dirty="0"/>
              <a:t>林芷妤</a:t>
            </a:r>
          </a:p>
          <a:p>
            <a:r>
              <a:rPr lang="zh-TW" altLang="en-US" dirty="0"/>
              <a:t>董家愷</a:t>
            </a:r>
          </a:p>
          <a:p>
            <a:r>
              <a:rPr lang="zh-TW" altLang="en-US" dirty="0"/>
              <a:t>陳思齊</a:t>
            </a:r>
          </a:p>
          <a:p>
            <a:r>
              <a:rPr lang="zh-TW" altLang="en-US" dirty="0"/>
              <a:t>徐啟惇</a:t>
            </a:r>
          </a:p>
          <a:p>
            <a:r>
              <a:rPr lang="zh-TW" altLang="en-US" dirty="0"/>
              <a:t>林堅壬</a:t>
            </a:r>
          </a:p>
          <a:p>
            <a:r>
              <a:rPr lang="zh-TW" altLang="en-US" dirty="0"/>
              <a:t>李一駿</a:t>
            </a:r>
          </a:p>
        </p:txBody>
      </p:sp>
      <p:sp>
        <p:nvSpPr>
          <p:cNvPr id="4" name="投影片編號版面配置區 3"/>
          <p:cNvSpPr>
            <a:spLocks noGrp="1"/>
          </p:cNvSpPr>
          <p:nvPr>
            <p:ph type="sldNum" sz="quarter" idx="5"/>
          </p:nvPr>
        </p:nvSpPr>
        <p:spPr/>
        <p:txBody>
          <a:bodyPr/>
          <a:lstStyle/>
          <a:p>
            <a:fld id="{47D48858-A944-469D-A401-2079E62C3CDD}" type="slidenum">
              <a:rPr lang="zh-TW" altLang="en-US" smtClean="0"/>
              <a:t>23</a:t>
            </a:fld>
            <a:endParaRPr lang="zh-TW" altLang="en-US"/>
          </a:p>
        </p:txBody>
      </p:sp>
    </p:spTree>
    <p:extLst>
      <p:ext uri="{BB962C8B-B14F-4D97-AF65-F5344CB8AC3E}">
        <p14:creationId xmlns:p14="http://schemas.microsoft.com/office/powerpoint/2010/main" val="2145947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78D4988-4A61-48D6-682A-4B274F413D07}"/>
              </a:ext>
            </a:extLst>
          </p:cNvPr>
          <p:cNvSpPr>
            <a:spLocks noGrp="1"/>
          </p:cNvSpPr>
          <p:nvPr>
            <p:ph type="ctrTitle"/>
          </p:nvPr>
        </p:nvSpPr>
        <p:spPr>
          <a:xfrm>
            <a:off x="1524000" y="1122363"/>
            <a:ext cx="9144000" cy="2387600"/>
          </a:xfrm>
        </p:spPr>
        <p:txBody>
          <a:bodyPr anchor="b"/>
          <a:lstStyle>
            <a:lvl1pPr algn="ctr">
              <a:defRPr sz="6000"/>
            </a:lvl1pPr>
          </a:lstStyle>
          <a:p>
            <a:r>
              <a:rPr lang="zh-TW" altLang="en-US"/>
              <a:t>按一下以編輯母片標題樣式</a:t>
            </a:r>
          </a:p>
        </p:txBody>
      </p:sp>
      <p:sp>
        <p:nvSpPr>
          <p:cNvPr id="3" name="副標題 2">
            <a:extLst>
              <a:ext uri="{FF2B5EF4-FFF2-40B4-BE49-F238E27FC236}">
                <a16:creationId xmlns:a16="http://schemas.microsoft.com/office/drawing/2014/main" id="{1CBCE2EA-3A46-96E3-41B4-999AF9638B8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TW" altLang="en-US"/>
              <a:t>按一下以編輯母片子標題樣式</a:t>
            </a:r>
          </a:p>
        </p:txBody>
      </p:sp>
      <p:sp>
        <p:nvSpPr>
          <p:cNvPr id="4" name="日期版面配置區 3">
            <a:extLst>
              <a:ext uri="{FF2B5EF4-FFF2-40B4-BE49-F238E27FC236}">
                <a16:creationId xmlns:a16="http://schemas.microsoft.com/office/drawing/2014/main" id="{03C8F394-3B69-9130-DE36-9C22721C968F}"/>
              </a:ext>
            </a:extLst>
          </p:cNvPr>
          <p:cNvSpPr>
            <a:spLocks noGrp="1"/>
          </p:cNvSpPr>
          <p:nvPr>
            <p:ph type="dt" sz="half" idx="10"/>
          </p:nvPr>
        </p:nvSpPr>
        <p:spPr/>
        <p:txBody>
          <a:bodyPr/>
          <a:lstStyle/>
          <a:p>
            <a:fld id="{AB6B91F7-8829-40CB-9636-7789F9D955D4}" type="datetimeFigureOut">
              <a:rPr lang="zh-TW" altLang="en-US" smtClean="0"/>
              <a:t>2025/9/11</a:t>
            </a:fld>
            <a:endParaRPr lang="zh-TW" altLang="en-US"/>
          </a:p>
        </p:txBody>
      </p:sp>
      <p:sp>
        <p:nvSpPr>
          <p:cNvPr id="5" name="頁尾版面配置區 4">
            <a:extLst>
              <a:ext uri="{FF2B5EF4-FFF2-40B4-BE49-F238E27FC236}">
                <a16:creationId xmlns:a16="http://schemas.microsoft.com/office/drawing/2014/main" id="{C8E2DD88-9D6E-25EA-13C4-1630D052952A}"/>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4873AF43-407C-058D-C3AB-05D120BDC1D4}"/>
              </a:ext>
            </a:extLst>
          </p:cNvPr>
          <p:cNvSpPr>
            <a:spLocks noGrp="1"/>
          </p:cNvSpPr>
          <p:nvPr>
            <p:ph type="sldNum" sz="quarter" idx="12"/>
          </p:nvPr>
        </p:nvSpPr>
        <p:spPr/>
        <p:txBody>
          <a:bodyPr/>
          <a:lstStyle/>
          <a:p>
            <a:fld id="{0402B955-1395-4AF7-B524-67B086BD2D9F}" type="slidenum">
              <a:rPr lang="zh-TW" altLang="en-US" smtClean="0"/>
              <a:t>‹#›</a:t>
            </a:fld>
            <a:endParaRPr lang="zh-TW" altLang="en-US"/>
          </a:p>
        </p:txBody>
      </p:sp>
    </p:spTree>
    <p:extLst>
      <p:ext uri="{BB962C8B-B14F-4D97-AF65-F5344CB8AC3E}">
        <p14:creationId xmlns:p14="http://schemas.microsoft.com/office/powerpoint/2010/main" val="441532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DDA8E2F-6542-B38A-3552-63FF6C9A509B}"/>
              </a:ext>
            </a:extLst>
          </p:cNvPr>
          <p:cNvSpPr>
            <a:spLocks noGrp="1"/>
          </p:cNvSpPr>
          <p:nvPr>
            <p:ph type="title"/>
          </p:nvPr>
        </p:nvSpPr>
        <p:spPr/>
        <p:txBody>
          <a:bodyPr/>
          <a:lstStyle/>
          <a:p>
            <a:r>
              <a:rPr lang="zh-TW" altLang="en-US"/>
              <a:t>按一下以編輯母片標題樣式</a:t>
            </a:r>
          </a:p>
        </p:txBody>
      </p:sp>
      <p:sp>
        <p:nvSpPr>
          <p:cNvPr id="3" name="直排文字版面配置區 2">
            <a:extLst>
              <a:ext uri="{FF2B5EF4-FFF2-40B4-BE49-F238E27FC236}">
                <a16:creationId xmlns:a16="http://schemas.microsoft.com/office/drawing/2014/main" id="{2C2546CD-4301-F4C2-0C57-B726F4596922}"/>
              </a:ext>
            </a:extLst>
          </p:cNvPr>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F0EAF2DD-8B70-3C6F-7F20-CB05D182D9F7}"/>
              </a:ext>
            </a:extLst>
          </p:cNvPr>
          <p:cNvSpPr>
            <a:spLocks noGrp="1"/>
          </p:cNvSpPr>
          <p:nvPr>
            <p:ph type="dt" sz="half" idx="10"/>
          </p:nvPr>
        </p:nvSpPr>
        <p:spPr/>
        <p:txBody>
          <a:bodyPr/>
          <a:lstStyle/>
          <a:p>
            <a:fld id="{AB6B91F7-8829-40CB-9636-7789F9D955D4}" type="datetimeFigureOut">
              <a:rPr lang="zh-TW" altLang="en-US" smtClean="0"/>
              <a:t>2025/9/11</a:t>
            </a:fld>
            <a:endParaRPr lang="zh-TW" altLang="en-US"/>
          </a:p>
        </p:txBody>
      </p:sp>
      <p:sp>
        <p:nvSpPr>
          <p:cNvPr id="5" name="頁尾版面配置區 4">
            <a:extLst>
              <a:ext uri="{FF2B5EF4-FFF2-40B4-BE49-F238E27FC236}">
                <a16:creationId xmlns:a16="http://schemas.microsoft.com/office/drawing/2014/main" id="{ABCAF1BD-D270-771B-374A-59E5CC718434}"/>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4ABF053D-1939-84A2-F776-AC6A944B3B16}"/>
              </a:ext>
            </a:extLst>
          </p:cNvPr>
          <p:cNvSpPr>
            <a:spLocks noGrp="1"/>
          </p:cNvSpPr>
          <p:nvPr>
            <p:ph type="sldNum" sz="quarter" idx="12"/>
          </p:nvPr>
        </p:nvSpPr>
        <p:spPr/>
        <p:txBody>
          <a:bodyPr/>
          <a:lstStyle/>
          <a:p>
            <a:fld id="{0402B955-1395-4AF7-B524-67B086BD2D9F}" type="slidenum">
              <a:rPr lang="zh-TW" altLang="en-US" smtClean="0"/>
              <a:t>‹#›</a:t>
            </a:fld>
            <a:endParaRPr lang="zh-TW" altLang="en-US"/>
          </a:p>
        </p:txBody>
      </p:sp>
    </p:spTree>
    <p:extLst>
      <p:ext uri="{BB962C8B-B14F-4D97-AF65-F5344CB8AC3E}">
        <p14:creationId xmlns:p14="http://schemas.microsoft.com/office/powerpoint/2010/main" val="4679653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a:extLst>
              <a:ext uri="{FF2B5EF4-FFF2-40B4-BE49-F238E27FC236}">
                <a16:creationId xmlns:a16="http://schemas.microsoft.com/office/drawing/2014/main" id="{189A7344-C47C-E3DE-93F0-0807F3F077C4}"/>
              </a:ext>
            </a:extLst>
          </p:cNvPr>
          <p:cNvSpPr>
            <a:spLocks noGrp="1"/>
          </p:cNvSpPr>
          <p:nvPr>
            <p:ph type="title" orient="vert"/>
          </p:nvPr>
        </p:nvSpPr>
        <p:spPr>
          <a:xfrm>
            <a:off x="8724900" y="365125"/>
            <a:ext cx="2628900" cy="5811838"/>
          </a:xfrm>
        </p:spPr>
        <p:txBody>
          <a:bodyPr vert="eaVert"/>
          <a:lstStyle/>
          <a:p>
            <a:r>
              <a:rPr lang="zh-TW" altLang="en-US"/>
              <a:t>按一下以編輯母片標題樣式</a:t>
            </a:r>
          </a:p>
        </p:txBody>
      </p:sp>
      <p:sp>
        <p:nvSpPr>
          <p:cNvPr id="3" name="直排文字版面配置區 2">
            <a:extLst>
              <a:ext uri="{FF2B5EF4-FFF2-40B4-BE49-F238E27FC236}">
                <a16:creationId xmlns:a16="http://schemas.microsoft.com/office/drawing/2014/main" id="{9FF73CC2-E078-53B3-2C3D-3B53E00DDE56}"/>
              </a:ext>
            </a:extLst>
          </p:cNvPr>
          <p:cNvSpPr>
            <a:spLocks noGrp="1"/>
          </p:cNvSpPr>
          <p:nvPr>
            <p:ph type="body" orient="vert" idx="1"/>
          </p:nvPr>
        </p:nvSpPr>
        <p:spPr>
          <a:xfrm>
            <a:off x="838200" y="365125"/>
            <a:ext cx="7734300" cy="5811838"/>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A7DCB998-730D-4FA2-3244-971F4434135A}"/>
              </a:ext>
            </a:extLst>
          </p:cNvPr>
          <p:cNvSpPr>
            <a:spLocks noGrp="1"/>
          </p:cNvSpPr>
          <p:nvPr>
            <p:ph type="dt" sz="half" idx="10"/>
          </p:nvPr>
        </p:nvSpPr>
        <p:spPr/>
        <p:txBody>
          <a:bodyPr/>
          <a:lstStyle/>
          <a:p>
            <a:fld id="{AB6B91F7-8829-40CB-9636-7789F9D955D4}" type="datetimeFigureOut">
              <a:rPr lang="zh-TW" altLang="en-US" smtClean="0"/>
              <a:t>2025/9/11</a:t>
            </a:fld>
            <a:endParaRPr lang="zh-TW" altLang="en-US"/>
          </a:p>
        </p:txBody>
      </p:sp>
      <p:sp>
        <p:nvSpPr>
          <p:cNvPr id="5" name="頁尾版面配置區 4">
            <a:extLst>
              <a:ext uri="{FF2B5EF4-FFF2-40B4-BE49-F238E27FC236}">
                <a16:creationId xmlns:a16="http://schemas.microsoft.com/office/drawing/2014/main" id="{27EF62D9-D68E-57CC-AD82-BDCF4DE3A246}"/>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C2CB5341-5CCE-239B-178B-13D9E1DFC73D}"/>
              </a:ext>
            </a:extLst>
          </p:cNvPr>
          <p:cNvSpPr>
            <a:spLocks noGrp="1"/>
          </p:cNvSpPr>
          <p:nvPr>
            <p:ph type="sldNum" sz="quarter" idx="12"/>
          </p:nvPr>
        </p:nvSpPr>
        <p:spPr/>
        <p:txBody>
          <a:bodyPr/>
          <a:lstStyle/>
          <a:p>
            <a:fld id="{0402B955-1395-4AF7-B524-67B086BD2D9F}" type="slidenum">
              <a:rPr lang="zh-TW" altLang="en-US" smtClean="0"/>
              <a:t>‹#›</a:t>
            </a:fld>
            <a:endParaRPr lang="zh-TW" altLang="en-US"/>
          </a:p>
        </p:txBody>
      </p:sp>
    </p:spTree>
    <p:extLst>
      <p:ext uri="{BB962C8B-B14F-4D97-AF65-F5344CB8AC3E}">
        <p14:creationId xmlns:p14="http://schemas.microsoft.com/office/powerpoint/2010/main" val="10007742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978" y="2130426"/>
            <a:ext cx="7774425" cy="1470025"/>
          </a:xfrm>
        </p:spPr>
        <p:txBody>
          <a:bodyPr/>
          <a:lstStyle/>
          <a:p>
            <a:r>
              <a:rPr lang="en-US"/>
              <a:t>Click to edit Master title style</a:t>
            </a:r>
          </a:p>
        </p:txBody>
      </p:sp>
      <p:sp>
        <p:nvSpPr>
          <p:cNvPr id="3" name="Subtitle 2"/>
          <p:cNvSpPr>
            <a:spLocks noGrp="1"/>
          </p:cNvSpPr>
          <p:nvPr>
            <p:ph type="subTitle" idx="1"/>
          </p:nvPr>
        </p:nvSpPr>
        <p:spPr>
          <a:xfrm>
            <a:off x="1371957" y="3886200"/>
            <a:ext cx="640246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6095290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426914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501" y="4406901"/>
            <a:ext cx="7774425"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501" y="2906713"/>
            <a:ext cx="7774425"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9525443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319" y="1600201"/>
            <a:ext cx="403965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9411" y="1600201"/>
            <a:ext cx="4039652"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9/11/2025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8850066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319" y="1535113"/>
            <a:ext cx="404124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319" y="2174875"/>
            <a:ext cx="404124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6235" y="1535113"/>
            <a:ext cx="404282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6235" y="2174875"/>
            <a:ext cx="404282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9/11/2025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4914508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9/11/2025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7048742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9/11/2025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2013400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319" y="273050"/>
            <a:ext cx="3009097"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981" y="273051"/>
            <a:ext cx="511308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319" y="1435101"/>
            <a:ext cx="3009097"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9/11/2025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41348051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1E19AC78-ED4D-C9F6-79DE-AB07FC240C44}"/>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3E9B5C7D-145C-7F75-35A6-062CE7EF6FC2}"/>
              </a:ext>
            </a:extLst>
          </p:cNvPr>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8210AD5C-1583-B118-0C22-9FC929133682}"/>
              </a:ext>
            </a:extLst>
          </p:cNvPr>
          <p:cNvSpPr>
            <a:spLocks noGrp="1"/>
          </p:cNvSpPr>
          <p:nvPr>
            <p:ph type="dt" sz="half" idx="10"/>
          </p:nvPr>
        </p:nvSpPr>
        <p:spPr/>
        <p:txBody>
          <a:bodyPr/>
          <a:lstStyle/>
          <a:p>
            <a:fld id="{AB6B91F7-8829-40CB-9636-7789F9D955D4}" type="datetimeFigureOut">
              <a:rPr lang="zh-TW" altLang="en-US" smtClean="0"/>
              <a:t>2025/9/11</a:t>
            </a:fld>
            <a:endParaRPr lang="zh-TW" altLang="en-US"/>
          </a:p>
        </p:txBody>
      </p:sp>
      <p:sp>
        <p:nvSpPr>
          <p:cNvPr id="5" name="頁尾版面配置區 4">
            <a:extLst>
              <a:ext uri="{FF2B5EF4-FFF2-40B4-BE49-F238E27FC236}">
                <a16:creationId xmlns:a16="http://schemas.microsoft.com/office/drawing/2014/main" id="{4857F9E6-9104-6637-5FF4-A3C26539291F}"/>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7D058231-6B43-2F83-543C-98DEEC6BA864}"/>
              </a:ext>
            </a:extLst>
          </p:cNvPr>
          <p:cNvSpPr>
            <a:spLocks noGrp="1"/>
          </p:cNvSpPr>
          <p:nvPr>
            <p:ph type="sldNum" sz="quarter" idx="12"/>
          </p:nvPr>
        </p:nvSpPr>
        <p:spPr/>
        <p:txBody>
          <a:bodyPr/>
          <a:lstStyle/>
          <a:p>
            <a:fld id="{0402B955-1395-4AF7-B524-67B086BD2D9F}" type="slidenum">
              <a:rPr lang="zh-TW" altLang="en-US" smtClean="0"/>
              <a:t>‹#›</a:t>
            </a:fld>
            <a:endParaRPr lang="zh-TW" altLang="en-US"/>
          </a:p>
        </p:txBody>
      </p:sp>
    </p:spTree>
    <p:extLst>
      <p:ext uri="{BB962C8B-B14F-4D97-AF65-F5344CB8AC3E}">
        <p14:creationId xmlns:p14="http://schemas.microsoft.com/office/powerpoint/2010/main" val="40971499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755" y="4800600"/>
            <a:ext cx="5487829"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755" y="612775"/>
            <a:ext cx="5487829"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755" y="5367338"/>
            <a:ext cx="5487829"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9/11/2025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25914318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11053625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1127" y="274639"/>
            <a:ext cx="2057936"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319" y="274639"/>
            <a:ext cx="6021368"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9/11/2025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a:t>
            </a:fld>
            <a:endParaRPr lang="en-US"/>
          </a:p>
        </p:txBody>
      </p:sp>
    </p:spTree>
    <p:extLst>
      <p:ext uri="{BB962C8B-B14F-4D97-AF65-F5344CB8AC3E}">
        <p14:creationId xmlns:p14="http://schemas.microsoft.com/office/powerpoint/2010/main" val="3485168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D3089D1-69EF-6DFE-6848-993AC2FF6960}"/>
              </a:ext>
            </a:extLst>
          </p:cNvPr>
          <p:cNvSpPr>
            <a:spLocks noGrp="1"/>
          </p:cNvSpPr>
          <p:nvPr>
            <p:ph type="title"/>
          </p:nvPr>
        </p:nvSpPr>
        <p:spPr>
          <a:xfrm>
            <a:off x="831850" y="1709738"/>
            <a:ext cx="10515600" cy="2852737"/>
          </a:xfrm>
        </p:spPr>
        <p:txBody>
          <a:bodyPr anchor="b"/>
          <a:lstStyle>
            <a:lvl1pPr>
              <a:defRPr sz="6000"/>
            </a:lvl1pPr>
          </a:lstStyle>
          <a:p>
            <a:r>
              <a:rPr lang="zh-TW" altLang="en-US"/>
              <a:t>按一下以編輯母片標題樣式</a:t>
            </a:r>
          </a:p>
        </p:txBody>
      </p:sp>
      <p:sp>
        <p:nvSpPr>
          <p:cNvPr id="3" name="文字版面配置區 2">
            <a:extLst>
              <a:ext uri="{FF2B5EF4-FFF2-40B4-BE49-F238E27FC236}">
                <a16:creationId xmlns:a16="http://schemas.microsoft.com/office/drawing/2014/main" id="{FE01BFCF-48C2-51D0-A7EF-D81D6BABDB6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zh-TW" altLang="en-US"/>
              <a:t>按一下以編輯母片文字樣式</a:t>
            </a:r>
          </a:p>
        </p:txBody>
      </p:sp>
      <p:sp>
        <p:nvSpPr>
          <p:cNvPr id="4" name="日期版面配置區 3">
            <a:extLst>
              <a:ext uri="{FF2B5EF4-FFF2-40B4-BE49-F238E27FC236}">
                <a16:creationId xmlns:a16="http://schemas.microsoft.com/office/drawing/2014/main" id="{A08E7A13-CB20-96D1-8232-D1679380D89A}"/>
              </a:ext>
            </a:extLst>
          </p:cNvPr>
          <p:cNvSpPr>
            <a:spLocks noGrp="1"/>
          </p:cNvSpPr>
          <p:nvPr>
            <p:ph type="dt" sz="half" idx="10"/>
          </p:nvPr>
        </p:nvSpPr>
        <p:spPr/>
        <p:txBody>
          <a:bodyPr/>
          <a:lstStyle/>
          <a:p>
            <a:fld id="{AB6B91F7-8829-40CB-9636-7789F9D955D4}" type="datetimeFigureOut">
              <a:rPr lang="zh-TW" altLang="en-US" smtClean="0"/>
              <a:t>2025/9/11</a:t>
            </a:fld>
            <a:endParaRPr lang="zh-TW" altLang="en-US"/>
          </a:p>
        </p:txBody>
      </p:sp>
      <p:sp>
        <p:nvSpPr>
          <p:cNvPr id="5" name="頁尾版面配置區 4">
            <a:extLst>
              <a:ext uri="{FF2B5EF4-FFF2-40B4-BE49-F238E27FC236}">
                <a16:creationId xmlns:a16="http://schemas.microsoft.com/office/drawing/2014/main" id="{1DE78CC8-8A90-D3CB-5275-171EEDFA152F}"/>
              </a:ext>
            </a:extLst>
          </p:cNvPr>
          <p:cNvSpPr>
            <a:spLocks noGrp="1"/>
          </p:cNvSpPr>
          <p:nvPr>
            <p:ph type="ftr" sz="quarter" idx="11"/>
          </p:nvPr>
        </p:nvSpPr>
        <p:spPr/>
        <p:txBody>
          <a:bodyPr/>
          <a:lstStyle/>
          <a:p>
            <a:endParaRPr lang="zh-TW" altLang="en-US"/>
          </a:p>
        </p:txBody>
      </p:sp>
      <p:sp>
        <p:nvSpPr>
          <p:cNvPr id="6" name="投影片編號版面配置區 5">
            <a:extLst>
              <a:ext uri="{FF2B5EF4-FFF2-40B4-BE49-F238E27FC236}">
                <a16:creationId xmlns:a16="http://schemas.microsoft.com/office/drawing/2014/main" id="{4FA9D9CF-D654-B167-592B-A340C303C2C2}"/>
              </a:ext>
            </a:extLst>
          </p:cNvPr>
          <p:cNvSpPr>
            <a:spLocks noGrp="1"/>
          </p:cNvSpPr>
          <p:nvPr>
            <p:ph type="sldNum" sz="quarter" idx="12"/>
          </p:nvPr>
        </p:nvSpPr>
        <p:spPr/>
        <p:txBody>
          <a:bodyPr/>
          <a:lstStyle/>
          <a:p>
            <a:fld id="{0402B955-1395-4AF7-B524-67B086BD2D9F}" type="slidenum">
              <a:rPr lang="zh-TW" altLang="en-US" smtClean="0"/>
              <a:t>‹#›</a:t>
            </a:fld>
            <a:endParaRPr lang="zh-TW" altLang="en-US"/>
          </a:p>
        </p:txBody>
      </p:sp>
    </p:spTree>
    <p:extLst>
      <p:ext uri="{BB962C8B-B14F-4D97-AF65-F5344CB8AC3E}">
        <p14:creationId xmlns:p14="http://schemas.microsoft.com/office/powerpoint/2010/main" val="18900353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F3FF1A8-0636-5A72-B92D-7577AB285A2F}"/>
              </a:ext>
            </a:extLst>
          </p:cNvPr>
          <p:cNvSpPr>
            <a:spLocks noGrp="1"/>
          </p:cNvSpPr>
          <p:nvPr>
            <p:ph type="title"/>
          </p:nvPr>
        </p:nvSpPr>
        <p:spPr/>
        <p:txBody>
          <a:bodyPr/>
          <a:lstStyle/>
          <a:p>
            <a:r>
              <a:rPr lang="zh-TW" altLang="en-US"/>
              <a:t>按一下以編輯母片標題樣式</a:t>
            </a:r>
          </a:p>
        </p:txBody>
      </p:sp>
      <p:sp>
        <p:nvSpPr>
          <p:cNvPr id="3" name="內容版面配置區 2">
            <a:extLst>
              <a:ext uri="{FF2B5EF4-FFF2-40B4-BE49-F238E27FC236}">
                <a16:creationId xmlns:a16="http://schemas.microsoft.com/office/drawing/2014/main" id="{3B7B3242-4FA6-5353-69CB-A97081118317}"/>
              </a:ext>
            </a:extLst>
          </p:cNvPr>
          <p:cNvSpPr>
            <a:spLocks noGrp="1"/>
          </p:cNvSpPr>
          <p:nvPr>
            <p:ph sz="half" idx="1"/>
          </p:nvPr>
        </p:nvSpPr>
        <p:spPr>
          <a:xfrm>
            <a:off x="838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a:extLst>
              <a:ext uri="{FF2B5EF4-FFF2-40B4-BE49-F238E27FC236}">
                <a16:creationId xmlns:a16="http://schemas.microsoft.com/office/drawing/2014/main" id="{9D524CA6-9252-8587-2E52-2DE799DFA0CE}"/>
              </a:ext>
            </a:extLst>
          </p:cNvPr>
          <p:cNvSpPr>
            <a:spLocks noGrp="1"/>
          </p:cNvSpPr>
          <p:nvPr>
            <p:ph sz="half" idx="2"/>
          </p:nvPr>
        </p:nvSpPr>
        <p:spPr>
          <a:xfrm>
            <a:off x="6172200" y="1825625"/>
            <a:ext cx="5181600" cy="435133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a:extLst>
              <a:ext uri="{FF2B5EF4-FFF2-40B4-BE49-F238E27FC236}">
                <a16:creationId xmlns:a16="http://schemas.microsoft.com/office/drawing/2014/main" id="{2734CD66-618C-FC0E-D910-2F151086E514}"/>
              </a:ext>
            </a:extLst>
          </p:cNvPr>
          <p:cNvSpPr>
            <a:spLocks noGrp="1"/>
          </p:cNvSpPr>
          <p:nvPr>
            <p:ph type="dt" sz="half" idx="10"/>
          </p:nvPr>
        </p:nvSpPr>
        <p:spPr/>
        <p:txBody>
          <a:bodyPr/>
          <a:lstStyle/>
          <a:p>
            <a:fld id="{AB6B91F7-8829-40CB-9636-7789F9D955D4}" type="datetimeFigureOut">
              <a:rPr lang="zh-TW" altLang="en-US" smtClean="0"/>
              <a:t>2025/9/11</a:t>
            </a:fld>
            <a:endParaRPr lang="zh-TW" altLang="en-US"/>
          </a:p>
        </p:txBody>
      </p:sp>
      <p:sp>
        <p:nvSpPr>
          <p:cNvPr id="6" name="頁尾版面配置區 5">
            <a:extLst>
              <a:ext uri="{FF2B5EF4-FFF2-40B4-BE49-F238E27FC236}">
                <a16:creationId xmlns:a16="http://schemas.microsoft.com/office/drawing/2014/main" id="{5DBCAC93-2513-25DD-DAE6-BCBA94EEF90B}"/>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BF05119F-8DA8-DE91-1E96-76232F47CFE0}"/>
              </a:ext>
            </a:extLst>
          </p:cNvPr>
          <p:cNvSpPr>
            <a:spLocks noGrp="1"/>
          </p:cNvSpPr>
          <p:nvPr>
            <p:ph type="sldNum" sz="quarter" idx="12"/>
          </p:nvPr>
        </p:nvSpPr>
        <p:spPr/>
        <p:txBody>
          <a:bodyPr/>
          <a:lstStyle/>
          <a:p>
            <a:fld id="{0402B955-1395-4AF7-B524-67B086BD2D9F}" type="slidenum">
              <a:rPr lang="zh-TW" altLang="en-US" smtClean="0"/>
              <a:t>‹#›</a:t>
            </a:fld>
            <a:endParaRPr lang="zh-TW" altLang="en-US"/>
          </a:p>
        </p:txBody>
      </p:sp>
    </p:spTree>
    <p:extLst>
      <p:ext uri="{BB962C8B-B14F-4D97-AF65-F5344CB8AC3E}">
        <p14:creationId xmlns:p14="http://schemas.microsoft.com/office/powerpoint/2010/main" val="9118964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36A070D-E1D9-4D6D-0064-BA88BA23B82A}"/>
              </a:ext>
            </a:extLst>
          </p:cNvPr>
          <p:cNvSpPr>
            <a:spLocks noGrp="1"/>
          </p:cNvSpPr>
          <p:nvPr>
            <p:ph type="title"/>
          </p:nvPr>
        </p:nvSpPr>
        <p:spPr>
          <a:xfrm>
            <a:off x="839788" y="365125"/>
            <a:ext cx="10515600" cy="1325563"/>
          </a:xfrm>
        </p:spPr>
        <p:txBody>
          <a:bodyPr/>
          <a:lstStyle/>
          <a:p>
            <a:r>
              <a:rPr lang="zh-TW" altLang="en-US"/>
              <a:t>按一下以編輯母片標題樣式</a:t>
            </a:r>
          </a:p>
        </p:txBody>
      </p:sp>
      <p:sp>
        <p:nvSpPr>
          <p:cNvPr id="3" name="文字版面配置區 2">
            <a:extLst>
              <a:ext uri="{FF2B5EF4-FFF2-40B4-BE49-F238E27FC236}">
                <a16:creationId xmlns:a16="http://schemas.microsoft.com/office/drawing/2014/main" id="{06C2DDC8-1AB4-E345-F9E5-503827D6211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a:extLst>
              <a:ext uri="{FF2B5EF4-FFF2-40B4-BE49-F238E27FC236}">
                <a16:creationId xmlns:a16="http://schemas.microsoft.com/office/drawing/2014/main" id="{094CDDD3-410E-F0B1-8FE5-0DBCFB92FE6C}"/>
              </a:ext>
            </a:extLst>
          </p:cNvPr>
          <p:cNvSpPr>
            <a:spLocks noGrp="1"/>
          </p:cNvSpPr>
          <p:nvPr>
            <p:ph sz="half" idx="2"/>
          </p:nvPr>
        </p:nvSpPr>
        <p:spPr>
          <a:xfrm>
            <a:off x="839788" y="2505075"/>
            <a:ext cx="5157787"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a:extLst>
              <a:ext uri="{FF2B5EF4-FFF2-40B4-BE49-F238E27FC236}">
                <a16:creationId xmlns:a16="http://schemas.microsoft.com/office/drawing/2014/main" id="{ADFC822A-1787-E60B-BC61-A6CCFA49ABD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a:extLst>
              <a:ext uri="{FF2B5EF4-FFF2-40B4-BE49-F238E27FC236}">
                <a16:creationId xmlns:a16="http://schemas.microsoft.com/office/drawing/2014/main" id="{CC31F9C1-B40F-92E3-EF17-E24191081B4C}"/>
              </a:ext>
            </a:extLst>
          </p:cNvPr>
          <p:cNvSpPr>
            <a:spLocks noGrp="1"/>
          </p:cNvSpPr>
          <p:nvPr>
            <p:ph sz="quarter" idx="4"/>
          </p:nvPr>
        </p:nvSpPr>
        <p:spPr>
          <a:xfrm>
            <a:off x="6172200" y="2505075"/>
            <a:ext cx="5183188" cy="3684588"/>
          </a:xfrm>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a:extLst>
              <a:ext uri="{FF2B5EF4-FFF2-40B4-BE49-F238E27FC236}">
                <a16:creationId xmlns:a16="http://schemas.microsoft.com/office/drawing/2014/main" id="{7AEAD9CF-05EE-5B6A-E24E-734D9B97274E}"/>
              </a:ext>
            </a:extLst>
          </p:cNvPr>
          <p:cNvSpPr>
            <a:spLocks noGrp="1"/>
          </p:cNvSpPr>
          <p:nvPr>
            <p:ph type="dt" sz="half" idx="10"/>
          </p:nvPr>
        </p:nvSpPr>
        <p:spPr/>
        <p:txBody>
          <a:bodyPr/>
          <a:lstStyle/>
          <a:p>
            <a:fld id="{AB6B91F7-8829-40CB-9636-7789F9D955D4}" type="datetimeFigureOut">
              <a:rPr lang="zh-TW" altLang="en-US" smtClean="0"/>
              <a:t>2025/9/11</a:t>
            </a:fld>
            <a:endParaRPr lang="zh-TW" altLang="en-US"/>
          </a:p>
        </p:txBody>
      </p:sp>
      <p:sp>
        <p:nvSpPr>
          <p:cNvPr id="8" name="頁尾版面配置區 7">
            <a:extLst>
              <a:ext uri="{FF2B5EF4-FFF2-40B4-BE49-F238E27FC236}">
                <a16:creationId xmlns:a16="http://schemas.microsoft.com/office/drawing/2014/main" id="{F5BE8646-C0C2-82F4-48AE-0F66BFAE60A0}"/>
              </a:ext>
            </a:extLst>
          </p:cNvPr>
          <p:cNvSpPr>
            <a:spLocks noGrp="1"/>
          </p:cNvSpPr>
          <p:nvPr>
            <p:ph type="ftr" sz="quarter" idx="11"/>
          </p:nvPr>
        </p:nvSpPr>
        <p:spPr/>
        <p:txBody>
          <a:bodyPr/>
          <a:lstStyle/>
          <a:p>
            <a:endParaRPr lang="zh-TW" altLang="en-US"/>
          </a:p>
        </p:txBody>
      </p:sp>
      <p:sp>
        <p:nvSpPr>
          <p:cNvPr id="9" name="投影片編號版面配置區 8">
            <a:extLst>
              <a:ext uri="{FF2B5EF4-FFF2-40B4-BE49-F238E27FC236}">
                <a16:creationId xmlns:a16="http://schemas.microsoft.com/office/drawing/2014/main" id="{C9292711-26E0-C50A-01AB-F09D76EBCA5F}"/>
              </a:ext>
            </a:extLst>
          </p:cNvPr>
          <p:cNvSpPr>
            <a:spLocks noGrp="1"/>
          </p:cNvSpPr>
          <p:nvPr>
            <p:ph type="sldNum" sz="quarter" idx="12"/>
          </p:nvPr>
        </p:nvSpPr>
        <p:spPr/>
        <p:txBody>
          <a:bodyPr/>
          <a:lstStyle/>
          <a:p>
            <a:fld id="{0402B955-1395-4AF7-B524-67B086BD2D9F}" type="slidenum">
              <a:rPr lang="zh-TW" altLang="en-US" smtClean="0"/>
              <a:t>‹#›</a:t>
            </a:fld>
            <a:endParaRPr lang="zh-TW" altLang="en-US"/>
          </a:p>
        </p:txBody>
      </p:sp>
    </p:spTree>
    <p:extLst>
      <p:ext uri="{BB962C8B-B14F-4D97-AF65-F5344CB8AC3E}">
        <p14:creationId xmlns:p14="http://schemas.microsoft.com/office/powerpoint/2010/main" val="17757837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39ECE01-B8A2-11A4-8246-5BD107F5C262}"/>
              </a:ext>
            </a:extLst>
          </p:cNvPr>
          <p:cNvSpPr>
            <a:spLocks noGrp="1"/>
          </p:cNvSpPr>
          <p:nvPr>
            <p:ph type="title"/>
          </p:nvPr>
        </p:nvSpPr>
        <p:spPr/>
        <p:txBody>
          <a:bodyPr/>
          <a:lstStyle/>
          <a:p>
            <a:r>
              <a:rPr lang="zh-TW" altLang="en-US"/>
              <a:t>按一下以編輯母片標題樣式</a:t>
            </a:r>
          </a:p>
        </p:txBody>
      </p:sp>
      <p:sp>
        <p:nvSpPr>
          <p:cNvPr id="3" name="日期版面配置區 2">
            <a:extLst>
              <a:ext uri="{FF2B5EF4-FFF2-40B4-BE49-F238E27FC236}">
                <a16:creationId xmlns:a16="http://schemas.microsoft.com/office/drawing/2014/main" id="{4BD14796-CFB4-427F-ADA7-C326ED3B1464}"/>
              </a:ext>
            </a:extLst>
          </p:cNvPr>
          <p:cNvSpPr>
            <a:spLocks noGrp="1"/>
          </p:cNvSpPr>
          <p:nvPr>
            <p:ph type="dt" sz="half" idx="10"/>
          </p:nvPr>
        </p:nvSpPr>
        <p:spPr/>
        <p:txBody>
          <a:bodyPr/>
          <a:lstStyle/>
          <a:p>
            <a:fld id="{AB6B91F7-8829-40CB-9636-7789F9D955D4}" type="datetimeFigureOut">
              <a:rPr lang="zh-TW" altLang="en-US" smtClean="0"/>
              <a:t>2025/9/11</a:t>
            </a:fld>
            <a:endParaRPr lang="zh-TW" altLang="en-US"/>
          </a:p>
        </p:txBody>
      </p:sp>
      <p:sp>
        <p:nvSpPr>
          <p:cNvPr id="4" name="頁尾版面配置區 3">
            <a:extLst>
              <a:ext uri="{FF2B5EF4-FFF2-40B4-BE49-F238E27FC236}">
                <a16:creationId xmlns:a16="http://schemas.microsoft.com/office/drawing/2014/main" id="{DF9A417C-CFCF-1E94-5887-96CD9DF9A721}"/>
              </a:ext>
            </a:extLst>
          </p:cNvPr>
          <p:cNvSpPr>
            <a:spLocks noGrp="1"/>
          </p:cNvSpPr>
          <p:nvPr>
            <p:ph type="ftr" sz="quarter" idx="11"/>
          </p:nvPr>
        </p:nvSpPr>
        <p:spPr/>
        <p:txBody>
          <a:bodyPr/>
          <a:lstStyle/>
          <a:p>
            <a:endParaRPr lang="zh-TW" altLang="en-US"/>
          </a:p>
        </p:txBody>
      </p:sp>
      <p:sp>
        <p:nvSpPr>
          <p:cNvPr id="5" name="投影片編號版面配置區 4">
            <a:extLst>
              <a:ext uri="{FF2B5EF4-FFF2-40B4-BE49-F238E27FC236}">
                <a16:creationId xmlns:a16="http://schemas.microsoft.com/office/drawing/2014/main" id="{B8B57B81-75F1-8187-B902-69D024351BED}"/>
              </a:ext>
            </a:extLst>
          </p:cNvPr>
          <p:cNvSpPr>
            <a:spLocks noGrp="1"/>
          </p:cNvSpPr>
          <p:nvPr>
            <p:ph type="sldNum" sz="quarter" idx="12"/>
          </p:nvPr>
        </p:nvSpPr>
        <p:spPr/>
        <p:txBody>
          <a:bodyPr/>
          <a:lstStyle/>
          <a:p>
            <a:fld id="{0402B955-1395-4AF7-B524-67B086BD2D9F}" type="slidenum">
              <a:rPr lang="zh-TW" altLang="en-US" smtClean="0"/>
              <a:t>‹#›</a:t>
            </a:fld>
            <a:endParaRPr lang="zh-TW" altLang="en-US"/>
          </a:p>
        </p:txBody>
      </p:sp>
    </p:spTree>
    <p:extLst>
      <p:ext uri="{BB962C8B-B14F-4D97-AF65-F5344CB8AC3E}">
        <p14:creationId xmlns:p14="http://schemas.microsoft.com/office/powerpoint/2010/main" val="817579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a:extLst>
              <a:ext uri="{FF2B5EF4-FFF2-40B4-BE49-F238E27FC236}">
                <a16:creationId xmlns:a16="http://schemas.microsoft.com/office/drawing/2014/main" id="{DFB79916-D1CD-1F49-9352-29EBB80CEC88}"/>
              </a:ext>
            </a:extLst>
          </p:cNvPr>
          <p:cNvSpPr>
            <a:spLocks noGrp="1"/>
          </p:cNvSpPr>
          <p:nvPr>
            <p:ph type="dt" sz="half" idx="10"/>
          </p:nvPr>
        </p:nvSpPr>
        <p:spPr/>
        <p:txBody>
          <a:bodyPr/>
          <a:lstStyle/>
          <a:p>
            <a:fld id="{AB6B91F7-8829-40CB-9636-7789F9D955D4}" type="datetimeFigureOut">
              <a:rPr lang="zh-TW" altLang="en-US" smtClean="0"/>
              <a:t>2025/9/11</a:t>
            </a:fld>
            <a:endParaRPr lang="zh-TW" altLang="en-US"/>
          </a:p>
        </p:txBody>
      </p:sp>
      <p:sp>
        <p:nvSpPr>
          <p:cNvPr id="3" name="頁尾版面配置區 2">
            <a:extLst>
              <a:ext uri="{FF2B5EF4-FFF2-40B4-BE49-F238E27FC236}">
                <a16:creationId xmlns:a16="http://schemas.microsoft.com/office/drawing/2014/main" id="{60B6F704-D600-E651-69DD-761D50A2A4DE}"/>
              </a:ext>
            </a:extLst>
          </p:cNvPr>
          <p:cNvSpPr>
            <a:spLocks noGrp="1"/>
          </p:cNvSpPr>
          <p:nvPr>
            <p:ph type="ftr" sz="quarter" idx="11"/>
          </p:nvPr>
        </p:nvSpPr>
        <p:spPr/>
        <p:txBody>
          <a:bodyPr/>
          <a:lstStyle/>
          <a:p>
            <a:endParaRPr lang="zh-TW" altLang="en-US"/>
          </a:p>
        </p:txBody>
      </p:sp>
      <p:sp>
        <p:nvSpPr>
          <p:cNvPr id="4" name="投影片編號版面配置區 3">
            <a:extLst>
              <a:ext uri="{FF2B5EF4-FFF2-40B4-BE49-F238E27FC236}">
                <a16:creationId xmlns:a16="http://schemas.microsoft.com/office/drawing/2014/main" id="{A0E196E1-B0F2-93E0-83FB-A45169D75CD9}"/>
              </a:ext>
            </a:extLst>
          </p:cNvPr>
          <p:cNvSpPr>
            <a:spLocks noGrp="1"/>
          </p:cNvSpPr>
          <p:nvPr>
            <p:ph type="sldNum" sz="quarter" idx="12"/>
          </p:nvPr>
        </p:nvSpPr>
        <p:spPr/>
        <p:txBody>
          <a:bodyPr/>
          <a:lstStyle/>
          <a:p>
            <a:fld id="{0402B955-1395-4AF7-B524-67B086BD2D9F}" type="slidenum">
              <a:rPr lang="zh-TW" altLang="en-US" smtClean="0"/>
              <a:t>‹#›</a:t>
            </a:fld>
            <a:endParaRPr lang="zh-TW" altLang="en-US"/>
          </a:p>
        </p:txBody>
      </p:sp>
    </p:spTree>
    <p:extLst>
      <p:ext uri="{BB962C8B-B14F-4D97-AF65-F5344CB8AC3E}">
        <p14:creationId xmlns:p14="http://schemas.microsoft.com/office/powerpoint/2010/main" val="33446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輔助字幕的內容">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A1F0192-CC23-9D48-D718-BDCDDF1AA2A2}"/>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內容版面配置區 2">
            <a:extLst>
              <a:ext uri="{FF2B5EF4-FFF2-40B4-BE49-F238E27FC236}">
                <a16:creationId xmlns:a16="http://schemas.microsoft.com/office/drawing/2014/main" id="{D200A0CB-F417-C20F-DF2C-A2DC8ECDEA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a:extLst>
              <a:ext uri="{FF2B5EF4-FFF2-40B4-BE49-F238E27FC236}">
                <a16:creationId xmlns:a16="http://schemas.microsoft.com/office/drawing/2014/main" id="{FD9F0B56-FAE0-1D29-5D20-AE43F08DF6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1EE2B3FF-FE58-E0C3-DAEB-D181C33ACAD7}"/>
              </a:ext>
            </a:extLst>
          </p:cNvPr>
          <p:cNvSpPr>
            <a:spLocks noGrp="1"/>
          </p:cNvSpPr>
          <p:nvPr>
            <p:ph type="dt" sz="half" idx="10"/>
          </p:nvPr>
        </p:nvSpPr>
        <p:spPr/>
        <p:txBody>
          <a:bodyPr/>
          <a:lstStyle/>
          <a:p>
            <a:fld id="{AB6B91F7-8829-40CB-9636-7789F9D955D4}" type="datetimeFigureOut">
              <a:rPr lang="zh-TW" altLang="en-US" smtClean="0"/>
              <a:t>2025/9/11</a:t>
            </a:fld>
            <a:endParaRPr lang="zh-TW" altLang="en-US"/>
          </a:p>
        </p:txBody>
      </p:sp>
      <p:sp>
        <p:nvSpPr>
          <p:cNvPr id="6" name="頁尾版面配置區 5">
            <a:extLst>
              <a:ext uri="{FF2B5EF4-FFF2-40B4-BE49-F238E27FC236}">
                <a16:creationId xmlns:a16="http://schemas.microsoft.com/office/drawing/2014/main" id="{BBB9028F-8C94-8C9D-975E-5D8DDD7C5ED9}"/>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8CE017DB-3329-3DF1-B9B3-02E1CE8B320D}"/>
              </a:ext>
            </a:extLst>
          </p:cNvPr>
          <p:cNvSpPr>
            <a:spLocks noGrp="1"/>
          </p:cNvSpPr>
          <p:nvPr>
            <p:ph type="sldNum" sz="quarter" idx="12"/>
          </p:nvPr>
        </p:nvSpPr>
        <p:spPr/>
        <p:txBody>
          <a:bodyPr/>
          <a:lstStyle/>
          <a:p>
            <a:fld id="{0402B955-1395-4AF7-B524-67B086BD2D9F}" type="slidenum">
              <a:rPr lang="zh-TW" altLang="en-US" smtClean="0"/>
              <a:t>‹#›</a:t>
            </a:fld>
            <a:endParaRPr lang="zh-TW" altLang="en-US"/>
          </a:p>
        </p:txBody>
      </p:sp>
    </p:spTree>
    <p:extLst>
      <p:ext uri="{BB962C8B-B14F-4D97-AF65-F5344CB8AC3E}">
        <p14:creationId xmlns:p14="http://schemas.microsoft.com/office/powerpoint/2010/main" val="26982771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輔助字幕的圖片">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3FCF7D58-63D5-889D-6AD7-746234644A73}"/>
              </a:ext>
            </a:extLst>
          </p:cNvPr>
          <p:cNvSpPr>
            <a:spLocks noGrp="1"/>
          </p:cNvSpPr>
          <p:nvPr>
            <p:ph type="title"/>
          </p:nvPr>
        </p:nvSpPr>
        <p:spPr>
          <a:xfrm>
            <a:off x="839788" y="457200"/>
            <a:ext cx="3932237" cy="1600200"/>
          </a:xfrm>
        </p:spPr>
        <p:txBody>
          <a:bodyPr anchor="b"/>
          <a:lstStyle>
            <a:lvl1pPr>
              <a:defRPr sz="3200"/>
            </a:lvl1pPr>
          </a:lstStyle>
          <a:p>
            <a:r>
              <a:rPr lang="zh-TW" altLang="en-US"/>
              <a:t>按一下以編輯母片標題樣式</a:t>
            </a:r>
          </a:p>
        </p:txBody>
      </p:sp>
      <p:sp>
        <p:nvSpPr>
          <p:cNvPr id="3" name="圖片版面配置區 2">
            <a:extLst>
              <a:ext uri="{FF2B5EF4-FFF2-40B4-BE49-F238E27FC236}">
                <a16:creationId xmlns:a16="http://schemas.microsoft.com/office/drawing/2014/main" id="{DD9C1CD1-1256-21FC-B9B5-BB9E1FB603A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a:extLst>
              <a:ext uri="{FF2B5EF4-FFF2-40B4-BE49-F238E27FC236}">
                <a16:creationId xmlns:a16="http://schemas.microsoft.com/office/drawing/2014/main" id="{A1187E57-59AC-AFC2-EE19-D3D43CC83B5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TW" altLang="en-US"/>
              <a:t>按一下以編輯母片文字樣式</a:t>
            </a:r>
          </a:p>
        </p:txBody>
      </p:sp>
      <p:sp>
        <p:nvSpPr>
          <p:cNvPr id="5" name="日期版面配置區 4">
            <a:extLst>
              <a:ext uri="{FF2B5EF4-FFF2-40B4-BE49-F238E27FC236}">
                <a16:creationId xmlns:a16="http://schemas.microsoft.com/office/drawing/2014/main" id="{76373256-A4AB-2664-3C7B-3EBD6AD3E733}"/>
              </a:ext>
            </a:extLst>
          </p:cNvPr>
          <p:cNvSpPr>
            <a:spLocks noGrp="1"/>
          </p:cNvSpPr>
          <p:nvPr>
            <p:ph type="dt" sz="half" idx="10"/>
          </p:nvPr>
        </p:nvSpPr>
        <p:spPr/>
        <p:txBody>
          <a:bodyPr/>
          <a:lstStyle/>
          <a:p>
            <a:fld id="{AB6B91F7-8829-40CB-9636-7789F9D955D4}" type="datetimeFigureOut">
              <a:rPr lang="zh-TW" altLang="en-US" smtClean="0"/>
              <a:t>2025/9/11</a:t>
            </a:fld>
            <a:endParaRPr lang="zh-TW" altLang="en-US"/>
          </a:p>
        </p:txBody>
      </p:sp>
      <p:sp>
        <p:nvSpPr>
          <p:cNvPr id="6" name="頁尾版面配置區 5">
            <a:extLst>
              <a:ext uri="{FF2B5EF4-FFF2-40B4-BE49-F238E27FC236}">
                <a16:creationId xmlns:a16="http://schemas.microsoft.com/office/drawing/2014/main" id="{BBADBC86-775F-F95B-B749-753B0BC4750D}"/>
              </a:ext>
            </a:extLst>
          </p:cNvPr>
          <p:cNvSpPr>
            <a:spLocks noGrp="1"/>
          </p:cNvSpPr>
          <p:nvPr>
            <p:ph type="ftr" sz="quarter" idx="11"/>
          </p:nvPr>
        </p:nvSpPr>
        <p:spPr/>
        <p:txBody>
          <a:bodyPr/>
          <a:lstStyle/>
          <a:p>
            <a:endParaRPr lang="zh-TW" altLang="en-US"/>
          </a:p>
        </p:txBody>
      </p:sp>
      <p:sp>
        <p:nvSpPr>
          <p:cNvPr id="7" name="投影片編號版面配置區 6">
            <a:extLst>
              <a:ext uri="{FF2B5EF4-FFF2-40B4-BE49-F238E27FC236}">
                <a16:creationId xmlns:a16="http://schemas.microsoft.com/office/drawing/2014/main" id="{8D3D1A09-B8F8-C67D-5290-92E8525E7363}"/>
              </a:ext>
            </a:extLst>
          </p:cNvPr>
          <p:cNvSpPr>
            <a:spLocks noGrp="1"/>
          </p:cNvSpPr>
          <p:nvPr>
            <p:ph type="sldNum" sz="quarter" idx="12"/>
          </p:nvPr>
        </p:nvSpPr>
        <p:spPr/>
        <p:txBody>
          <a:bodyPr/>
          <a:lstStyle/>
          <a:p>
            <a:fld id="{0402B955-1395-4AF7-B524-67B086BD2D9F}" type="slidenum">
              <a:rPr lang="zh-TW" altLang="en-US" smtClean="0"/>
              <a:t>‹#›</a:t>
            </a:fld>
            <a:endParaRPr lang="zh-TW" altLang="en-US"/>
          </a:p>
        </p:txBody>
      </p:sp>
    </p:spTree>
    <p:extLst>
      <p:ext uri="{BB962C8B-B14F-4D97-AF65-F5344CB8AC3E}">
        <p14:creationId xmlns:p14="http://schemas.microsoft.com/office/powerpoint/2010/main" val="13420123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2B06CAAD-5963-A04B-0ED5-0C8918B8DD4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E75225A9-542A-7AC5-BE55-6DB8EE2BED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2101AB88-4686-C168-2050-B78445B79C8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B6B91F7-8829-40CB-9636-7789F9D955D4}" type="datetimeFigureOut">
              <a:rPr lang="zh-TW" altLang="en-US" smtClean="0"/>
              <a:t>2025/9/11</a:t>
            </a:fld>
            <a:endParaRPr lang="zh-TW" altLang="en-US"/>
          </a:p>
        </p:txBody>
      </p:sp>
      <p:sp>
        <p:nvSpPr>
          <p:cNvPr id="5" name="頁尾版面配置區 4">
            <a:extLst>
              <a:ext uri="{FF2B5EF4-FFF2-40B4-BE49-F238E27FC236}">
                <a16:creationId xmlns:a16="http://schemas.microsoft.com/office/drawing/2014/main" id="{7F189FBA-C2CC-00E8-D9C3-9AFDCC76C22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960B1383-58EF-EDC6-6BCC-35E71FEA55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402B955-1395-4AF7-B524-67B086BD2D9F}" type="slidenum">
              <a:rPr lang="zh-TW" altLang="en-US" smtClean="0"/>
              <a:t>‹#›</a:t>
            </a:fld>
            <a:endParaRPr lang="zh-TW" altLang="en-US"/>
          </a:p>
        </p:txBody>
      </p:sp>
    </p:spTree>
    <p:extLst>
      <p:ext uri="{BB962C8B-B14F-4D97-AF65-F5344CB8AC3E}">
        <p14:creationId xmlns:p14="http://schemas.microsoft.com/office/powerpoint/2010/main" val="19236299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319" y="274638"/>
            <a:ext cx="8231744"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319" y="1600201"/>
            <a:ext cx="8231744"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319" y="6356351"/>
            <a:ext cx="213415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9/11/2025</a:t>
            </a:fld>
            <a:endParaRPr lang="en-US"/>
          </a:p>
        </p:txBody>
      </p:sp>
      <p:sp>
        <p:nvSpPr>
          <p:cNvPr id="5" name="Footer Placeholder 4"/>
          <p:cNvSpPr>
            <a:spLocks noGrp="1"/>
          </p:cNvSpPr>
          <p:nvPr>
            <p:ph type="ftr" sz="quarter" idx="3"/>
          </p:nvPr>
        </p:nvSpPr>
        <p:spPr>
          <a:xfrm>
            <a:off x="3125014" y="6356351"/>
            <a:ext cx="2896354"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4907" y="6356351"/>
            <a:ext cx="213415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a:t>
            </a:fld>
            <a:endParaRPr lang="en-US"/>
          </a:p>
        </p:txBody>
      </p:sp>
    </p:spTree>
    <p:extLst>
      <p:ext uri="{BB962C8B-B14F-4D97-AF65-F5344CB8AC3E}">
        <p14:creationId xmlns:p14="http://schemas.microsoft.com/office/powerpoint/2010/main" val="396205405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openxmlformats.org/officeDocument/2006/relationships/image" Target="../media/image17.jpeg"/><Relationship Id="rId13" Type="http://schemas.openxmlformats.org/officeDocument/2006/relationships/image" Target="../media/image11.jpeg"/><Relationship Id="rId18" Type="http://schemas.openxmlformats.org/officeDocument/2006/relationships/image" Target="../media/image26.png"/><Relationship Id="rId3" Type="http://schemas.openxmlformats.org/officeDocument/2006/relationships/image" Target="../media/image12.jpeg"/><Relationship Id="rId21" Type="http://schemas.openxmlformats.org/officeDocument/2006/relationships/image" Target="../media/image29.png"/><Relationship Id="rId7" Type="http://schemas.openxmlformats.org/officeDocument/2006/relationships/image" Target="../media/image16.jpeg"/><Relationship Id="rId12" Type="http://schemas.openxmlformats.org/officeDocument/2006/relationships/image" Target="../media/image21.png"/><Relationship Id="rId17" Type="http://schemas.openxmlformats.org/officeDocument/2006/relationships/image" Target="../media/image25.jpeg"/><Relationship Id="rId2" Type="http://schemas.openxmlformats.org/officeDocument/2006/relationships/notesSlide" Target="../notesSlides/notesSlide7.xml"/><Relationship Id="rId16" Type="http://schemas.openxmlformats.org/officeDocument/2006/relationships/image" Target="../media/image24.jpeg"/><Relationship Id="rId20" Type="http://schemas.openxmlformats.org/officeDocument/2006/relationships/image" Target="../media/image28.jpg"/><Relationship Id="rId1" Type="http://schemas.openxmlformats.org/officeDocument/2006/relationships/slideLayout" Target="../slideLayouts/slideLayout2.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5" Type="http://schemas.openxmlformats.org/officeDocument/2006/relationships/image" Target="../media/image23.jpeg"/><Relationship Id="rId10" Type="http://schemas.openxmlformats.org/officeDocument/2006/relationships/image" Target="../media/image19.jpeg"/><Relationship Id="rId19" Type="http://schemas.openxmlformats.org/officeDocument/2006/relationships/image" Target="../media/image27.jpeg"/><Relationship Id="rId4" Type="http://schemas.openxmlformats.org/officeDocument/2006/relationships/image" Target="../media/image13.jpeg"/><Relationship Id="rId9" Type="http://schemas.openxmlformats.org/officeDocument/2006/relationships/image" Target="../media/image18.jpeg"/><Relationship Id="rId14" Type="http://schemas.openxmlformats.org/officeDocument/2006/relationships/image" Target="../media/image22.png"/><Relationship Id="rId22"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4.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audio" Target="../media/media4.mp3"/><Relationship Id="rId1" Type="http://schemas.microsoft.com/office/2007/relationships/media" Target="../media/media4.mp3"/><Relationship Id="rId5" Type="http://schemas.openxmlformats.org/officeDocument/2006/relationships/image" Target="../media/image4.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59EC1-2385-2AC8-C00F-BC0BA690393F}"/>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DE5F76DD-E119-14D7-5321-90423B317799}"/>
              </a:ext>
            </a:extLst>
          </p:cNvPr>
          <p:cNvSpPr>
            <a:spLocks noGrp="1"/>
          </p:cNvSpPr>
          <p:nvPr>
            <p:ph type="ctrTitle"/>
          </p:nvPr>
        </p:nvSpPr>
        <p:spPr>
          <a:xfrm>
            <a:off x="1409700" y="1236663"/>
            <a:ext cx="9144000" cy="2387600"/>
          </a:xfrm>
        </p:spPr>
        <p:txBody>
          <a:bodyPr/>
          <a:lstStyle/>
          <a:p>
            <a:endParaRPr lang="zh-TW" altLang="en-US"/>
          </a:p>
        </p:txBody>
      </p:sp>
      <p:sp>
        <p:nvSpPr>
          <p:cNvPr id="3" name="副標題 2">
            <a:extLst>
              <a:ext uri="{FF2B5EF4-FFF2-40B4-BE49-F238E27FC236}">
                <a16:creationId xmlns:a16="http://schemas.microsoft.com/office/drawing/2014/main" id="{A3F7F36A-5B3E-C8C3-C744-8889E78063AE}"/>
              </a:ext>
            </a:extLst>
          </p:cNvPr>
          <p:cNvSpPr>
            <a:spLocks noGrp="1"/>
          </p:cNvSpPr>
          <p:nvPr>
            <p:ph type="subTitle" idx="1"/>
          </p:nvPr>
        </p:nvSpPr>
        <p:spPr>
          <a:xfrm>
            <a:off x="1409700" y="3716338"/>
            <a:ext cx="9144000" cy="1655762"/>
          </a:xfrm>
        </p:spPr>
        <p:txBody>
          <a:bodyPr/>
          <a:lstStyle/>
          <a:p>
            <a:endParaRPr lang="zh-TW" altLang="en-US"/>
          </a:p>
        </p:txBody>
      </p:sp>
      <p:sp>
        <p:nvSpPr>
          <p:cNvPr id="4" name="矩形 3">
            <a:extLst>
              <a:ext uri="{FF2B5EF4-FFF2-40B4-BE49-F238E27FC236}">
                <a16:creationId xmlns:a16="http://schemas.microsoft.com/office/drawing/2014/main" id="{FCAD446A-43F8-3F2E-8D4C-B0492A1D276B}"/>
              </a:ext>
            </a:extLst>
          </p:cNvPr>
          <p:cNvSpPr/>
          <p:nvPr/>
        </p:nvSpPr>
        <p:spPr>
          <a:xfrm>
            <a:off x="-254000" y="0"/>
            <a:ext cx="12700000" cy="6858000"/>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zh-TW" altLang="en-US"/>
          </a:p>
        </p:txBody>
      </p:sp>
      <p:sp>
        <p:nvSpPr>
          <p:cNvPr id="5" name="文字方塊 4">
            <a:extLst>
              <a:ext uri="{FF2B5EF4-FFF2-40B4-BE49-F238E27FC236}">
                <a16:creationId xmlns:a16="http://schemas.microsoft.com/office/drawing/2014/main" id="{41FC7EED-5E61-B1E4-5B78-BBF21026E3EC}"/>
              </a:ext>
            </a:extLst>
          </p:cNvPr>
          <p:cNvSpPr txBox="1"/>
          <p:nvPr/>
        </p:nvSpPr>
        <p:spPr>
          <a:xfrm>
            <a:off x="1037918" y="273165"/>
            <a:ext cx="10382864" cy="830997"/>
          </a:xfrm>
          <a:prstGeom prst="rect">
            <a:avLst/>
          </a:prstGeom>
          <a:noFill/>
        </p:spPr>
        <p:txBody>
          <a:bodyPr wrap="square" rtlCol="0">
            <a:spAutoFit/>
          </a:bodyPr>
          <a:lstStyle/>
          <a:p>
            <a:pPr algn="ctr"/>
            <a:r>
              <a:rPr lang="zh-TW" altLang="en-US" sz="4800" dirty="0">
                <a:solidFill>
                  <a:schemeClr val="bg1"/>
                </a:solidFill>
                <a:latin typeface="微軟正黑體" panose="020B0604030504040204" pitchFamily="34" charset="-120"/>
                <a:ea typeface="微軟正黑體" panose="020B0604030504040204" pitchFamily="34" charset="-120"/>
              </a:rPr>
              <a:t>鼓勵各位同學線上觀看直播</a:t>
            </a:r>
            <a:endParaRPr lang="en-US" altLang="zh-TW" sz="4800" dirty="0">
              <a:solidFill>
                <a:schemeClr val="bg1"/>
              </a:solidFill>
              <a:latin typeface="微軟正黑體" panose="020B0604030504040204" pitchFamily="34" charset="-120"/>
              <a:ea typeface="微軟正黑體" panose="020B0604030504040204" pitchFamily="34" charset="-120"/>
            </a:endParaRPr>
          </a:p>
        </p:txBody>
      </p:sp>
      <p:sp>
        <p:nvSpPr>
          <p:cNvPr id="7" name="文字方塊 6">
            <a:extLst>
              <a:ext uri="{FF2B5EF4-FFF2-40B4-BE49-F238E27FC236}">
                <a16:creationId xmlns:a16="http://schemas.microsoft.com/office/drawing/2014/main" id="{A4AEB711-1273-95D4-536D-18F5C49902F1}"/>
              </a:ext>
            </a:extLst>
          </p:cNvPr>
          <p:cNvSpPr txBox="1"/>
          <p:nvPr/>
        </p:nvSpPr>
        <p:spPr>
          <a:xfrm>
            <a:off x="771218" y="5842331"/>
            <a:ext cx="6357666" cy="369332"/>
          </a:xfrm>
          <a:prstGeom prst="rect">
            <a:avLst/>
          </a:prstGeom>
          <a:noFill/>
        </p:spPr>
        <p:txBody>
          <a:bodyPr wrap="square">
            <a:spAutoFit/>
          </a:bodyPr>
          <a:lstStyle/>
          <a:p>
            <a:r>
              <a:rPr lang="zh-TW" altLang="en-US" dirty="0">
                <a:solidFill>
                  <a:schemeClr val="bg1"/>
                </a:solidFill>
              </a:rPr>
              <a:t>https://www.youtube.com/live/KdWbpl9-66k</a:t>
            </a:r>
          </a:p>
        </p:txBody>
      </p:sp>
      <p:pic>
        <p:nvPicPr>
          <p:cNvPr id="1026" name="Picture 2">
            <a:extLst>
              <a:ext uri="{FF2B5EF4-FFF2-40B4-BE49-F238E27FC236}">
                <a16:creationId xmlns:a16="http://schemas.microsoft.com/office/drawing/2014/main" id="{422DE19F-EF32-D050-B199-8C7DBCBE4E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1100" y="1540211"/>
            <a:ext cx="3600000" cy="3600000"/>
          </a:xfrm>
          <a:prstGeom prst="rect">
            <a:avLst/>
          </a:prstGeom>
          <a:noFill/>
          <a:extLst>
            <a:ext uri="{909E8E84-426E-40DD-AFC4-6F175D3DCCD1}">
              <a14:hiddenFill xmlns:a14="http://schemas.microsoft.com/office/drawing/2010/main">
                <a:solidFill>
                  <a:srgbClr val="FFFFFF"/>
                </a:solidFill>
              </a14:hiddenFill>
            </a:ext>
          </a:extLst>
        </p:spPr>
      </p:pic>
      <p:sp>
        <p:nvSpPr>
          <p:cNvPr id="8" name="文字方塊 7">
            <a:extLst>
              <a:ext uri="{FF2B5EF4-FFF2-40B4-BE49-F238E27FC236}">
                <a16:creationId xmlns:a16="http://schemas.microsoft.com/office/drawing/2014/main" id="{B4CDABB9-56CD-3596-B1F1-3A0EE9AC5F5B}"/>
              </a:ext>
            </a:extLst>
          </p:cNvPr>
          <p:cNvSpPr txBox="1"/>
          <p:nvPr/>
        </p:nvSpPr>
        <p:spPr>
          <a:xfrm>
            <a:off x="1261777" y="5318972"/>
            <a:ext cx="3433313" cy="523220"/>
          </a:xfrm>
          <a:prstGeom prst="rect">
            <a:avLst/>
          </a:prstGeom>
          <a:noFill/>
        </p:spPr>
        <p:txBody>
          <a:bodyPr wrap="square" rtlCol="0">
            <a:spAutoFit/>
          </a:bodyPr>
          <a:lstStyle/>
          <a:p>
            <a:pPr algn="ctr"/>
            <a:r>
              <a:rPr lang="zh-TW" altLang="en-US" sz="2800" dirty="0">
                <a:solidFill>
                  <a:schemeClr val="bg1"/>
                </a:solidFill>
                <a:latin typeface="微軟正黑體" panose="020B0604030504040204" pitchFamily="34" charset="-120"/>
                <a:ea typeface="微軟正黑體" panose="020B0604030504040204" pitchFamily="34" charset="-120"/>
              </a:rPr>
              <a:t>第一堂課直播連結</a:t>
            </a:r>
          </a:p>
        </p:txBody>
      </p:sp>
      <p:sp>
        <p:nvSpPr>
          <p:cNvPr id="10" name="文字方塊 9">
            <a:extLst>
              <a:ext uri="{FF2B5EF4-FFF2-40B4-BE49-F238E27FC236}">
                <a16:creationId xmlns:a16="http://schemas.microsoft.com/office/drawing/2014/main" id="{470B5529-0898-D166-928F-752590C41B28}"/>
              </a:ext>
            </a:extLst>
          </p:cNvPr>
          <p:cNvSpPr txBox="1"/>
          <p:nvPr/>
        </p:nvSpPr>
        <p:spPr>
          <a:xfrm>
            <a:off x="5578599" y="5858119"/>
            <a:ext cx="6753101" cy="369332"/>
          </a:xfrm>
          <a:prstGeom prst="rect">
            <a:avLst/>
          </a:prstGeom>
          <a:noFill/>
        </p:spPr>
        <p:txBody>
          <a:bodyPr wrap="square">
            <a:spAutoFit/>
          </a:bodyPr>
          <a:lstStyle/>
          <a:p>
            <a:r>
              <a:rPr lang="zh-TW" altLang="en-US" dirty="0">
                <a:solidFill>
                  <a:schemeClr val="bg1"/>
                </a:solidFill>
              </a:rPr>
              <a:t>https://speech.ee.ntu.edu.tw/~hylee/GenAI-ML/2025-fall.php</a:t>
            </a:r>
          </a:p>
        </p:txBody>
      </p:sp>
      <p:sp>
        <p:nvSpPr>
          <p:cNvPr id="11" name="文字方塊 10">
            <a:extLst>
              <a:ext uri="{FF2B5EF4-FFF2-40B4-BE49-F238E27FC236}">
                <a16:creationId xmlns:a16="http://schemas.microsoft.com/office/drawing/2014/main" id="{C84A3FCB-0151-0D26-AADC-C786292E4FCD}"/>
              </a:ext>
            </a:extLst>
          </p:cNvPr>
          <p:cNvSpPr txBox="1"/>
          <p:nvPr/>
        </p:nvSpPr>
        <p:spPr>
          <a:xfrm>
            <a:off x="5578599" y="5338161"/>
            <a:ext cx="6343769" cy="523220"/>
          </a:xfrm>
          <a:prstGeom prst="rect">
            <a:avLst/>
          </a:prstGeom>
          <a:noFill/>
        </p:spPr>
        <p:txBody>
          <a:bodyPr wrap="square" rtlCol="0">
            <a:spAutoFit/>
          </a:bodyPr>
          <a:lstStyle/>
          <a:p>
            <a:pPr algn="ctr"/>
            <a:r>
              <a:rPr lang="zh-TW" altLang="en-US" sz="2800" dirty="0">
                <a:solidFill>
                  <a:schemeClr val="bg1"/>
                </a:solidFill>
                <a:latin typeface="微軟正黑體" panose="020B0604030504040204" pitchFamily="34" charset="-120"/>
                <a:ea typeface="微軟正黑體" panose="020B0604030504040204" pitchFamily="34" charset="-120"/>
              </a:rPr>
              <a:t>其他堂課的直播連結請見課程網頁</a:t>
            </a:r>
          </a:p>
        </p:txBody>
      </p:sp>
      <p:pic>
        <p:nvPicPr>
          <p:cNvPr id="1028" name="Picture 4">
            <a:extLst>
              <a:ext uri="{FF2B5EF4-FFF2-40B4-BE49-F238E27FC236}">
                <a16:creationId xmlns:a16="http://schemas.microsoft.com/office/drawing/2014/main" id="{13A29348-7530-B21B-255F-3F0FFA627C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53700" y="1572370"/>
            <a:ext cx="3600000" cy="360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871415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CE0632A-5780-6CD2-C283-1AEC434F44B1}"/>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上課方式</a:t>
            </a:r>
            <a:endParaRPr lang="zh-TW" altLang="en-US" dirty="0"/>
          </a:p>
        </p:txBody>
      </p:sp>
      <p:sp>
        <p:nvSpPr>
          <p:cNvPr id="3" name="內容版面配置區 2">
            <a:extLst>
              <a:ext uri="{FF2B5EF4-FFF2-40B4-BE49-F238E27FC236}">
                <a16:creationId xmlns:a16="http://schemas.microsoft.com/office/drawing/2014/main" id="{6A62C63A-6FC7-AB81-9C08-8B38613F7F79}"/>
              </a:ext>
            </a:extLst>
          </p:cNvPr>
          <p:cNvSpPr>
            <a:spLocks noGrp="1"/>
          </p:cNvSpPr>
          <p:nvPr>
            <p:ph idx="1"/>
          </p:nvPr>
        </p:nvSpPr>
        <p:spPr/>
        <p:txBody>
          <a:bodyPr/>
          <a:lstStyle/>
          <a:p>
            <a:r>
              <a:rPr lang="zh-TW" altLang="en-US" dirty="0">
                <a:latin typeface="微軟正黑體" panose="020B0604030504040204" pitchFamily="34" charset="-120"/>
                <a:ea typeface="微軟正黑體" panose="020B0604030504040204" pitchFamily="34" charset="-120"/>
              </a:rPr>
              <a:t>直播的時候老師不會看直播留言，助教會把直播的問題轉到 </a:t>
            </a:r>
            <a:r>
              <a:rPr lang="en-US" altLang="zh-TW" dirty="0">
                <a:latin typeface="微軟正黑體" panose="020B0604030504040204" pitchFamily="34" charset="-120"/>
                <a:ea typeface="微軟正黑體" panose="020B0604030504040204" pitchFamily="34" charset="-120"/>
              </a:rPr>
              <a:t>NTU</a:t>
            </a:r>
            <a:r>
              <a:rPr lang="zh-TW" altLang="en-US" dirty="0">
                <a:latin typeface="微軟正黑體" panose="020B0604030504040204" pitchFamily="34" charset="-120"/>
                <a:ea typeface="微軟正黑體" panose="020B0604030504040204" pitchFamily="34" charset="-120"/>
              </a:rPr>
              <a:t> </a:t>
            </a:r>
            <a:r>
              <a:rPr lang="en-US" altLang="zh-TW" dirty="0">
                <a:latin typeface="微軟正黑體" panose="020B0604030504040204" pitchFamily="34" charset="-120"/>
                <a:ea typeface="微軟正黑體" panose="020B0604030504040204" pitchFamily="34" charset="-120"/>
              </a:rPr>
              <a:t>COOL</a:t>
            </a:r>
            <a:r>
              <a:rPr lang="zh-TW" altLang="en-US" dirty="0">
                <a:latin typeface="微軟正黑體" panose="020B0604030504040204" pitchFamily="34" charset="-120"/>
                <a:ea typeface="微軟正黑體" panose="020B0604030504040204" pitchFamily="34" charset="-120"/>
              </a:rPr>
              <a:t> 上</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也可以直接在 </a:t>
            </a:r>
            <a:r>
              <a:rPr lang="en-US" altLang="zh-TW" dirty="0">
                <a:latin typeface="微軟正黑體" panose="020B0604030504040204" pitchFamily="34" charset="-120"/>
                <a:ea typeface="微軟正黑體" panose="020B0604030504040204" pitchFamily="34" charset="-120"/>
              </a:rPr>
              <a:t>NTU</a:t>
            </a:r>
            <a:r>
              <a:rPr lang="zh-TW" altLang="en-US" dirty="0">
                <a:latin typeface="微軟正黑體" panose="020B0604030504040204" pitchFamily="34" charset="-120"/>
                <a:ea typeface="微軟正黑體" panose="020B0604030504040204" pitchFamily="34" charset="-120"/>
              </a:rPr>
              <a:t> </a:t>
            </a:r>
            <a:r>
              <a:rPr lang="en-US" altLang="zh-TW" dirty="0">
                <a:latin typeface="微軟正黑體" panose="020B0604030504040204" pitchFamily="34" charset="-120"/>
                <a:ea typeface="微軟正黑體" panose="020B0604030504040204" pitchFamily="34" charset="-120"/>
              </a:rPr>
              <a:t>COOL</a:t>
            </a:r>
            <a:r>
              <a:rPr lang="zh-TW" altLang="en-US" dirty="0">
                <a:latin typeface="微軟正黑體" panose="020B0604030504040204" pitchFamily="34" charset="-120"/>
                <a:ea typeface="微軟正黑體" panose="020B0604030504040204" pitchFamily="34" charset="-120"/>
              </a:rPr>
              <a:t> 上發問，每週課程會開一個對應的留言區</a:t>
            </a:r>
            <a:endParaRPr lang="en-US" altLang="zh-TW" dirty="0">
              <a:latin typeface="微軟正黑體" panose="020B0604030504040204" pitchFamily="34" charset="-120"/>
              <a:ea typeface="微軟正黑體" panose="020B0604030504040204" pitchFamily="34" charset="-120"/>
            </a:endParaRPr>
          </a:p>
          <a:p>
            <a:pPr lvl="1"/>
            <a:r>
              <a:rPr lang="zh-TW" altLang="en-US" sz="2800" dirty="0">
                <a:latin typeface="微軟正黑體" panose="020B0604030504040204" pitchFamily="34" charset="-120"/>
                <a:ea typeface="微軟正黑體" panose="020B0604030504040204" pitchFamily="34" charset="-120"/>
              </a:rPr>
              <a:t>旁聽生如果要加入 </a:t>
            </a:r>
            <a:r>
              <a:rPr lang="en-US" altLang="zh-TW" sz="2800" dirty="0">
                <a:latin typeface="微軟正黑體" panose="020B0604030504040204" pitchFamily="34" charset="-120"/>
                <a:ea typeface="微軟正黑體" panose="020B0604030504040204" pitchFamily="34" charset="-120"/>
              </a:rPr>
              <a:t>NTU</a:t>
            </a:r>
            <a:r>
              <a:rPr lang="zh-TW" altLang="en-US" sz="2800" dirty="0">
                <a:latin typeface="微軟正黑體" panose="020B0604030504040204" pitchFamily="34" charset="-120"/>
                <a:ea typeface="微軟正黑體" panose="020B0604030504040204" pitchFamily="34" charset="-120"/>
              </a:rPr>
              <a:t> </a:t>
            </a:r>
            <a:r>
              <a:rPr lang="en-US" altLang="zh-TW" sz="2800" dirty="0">
                <a:latin typeface="微軟正黑體" panose="020B0604030504040204" pitchFamily="34" charset="-120"/>
                <a:ea typeface="微軟正黑體" panose="020B0604030504040204" pitchFamily="34" charset="-120"/>
              </a:rPr>
              <a:t>COOL</a:t>
            </a:r>
            <a:r>
              <a:rPr lang="zh-TW" altLang="en-US" sz="2800" dirty="0">
                <a:latin typeface="微軟正黑體" panose="020B0604030504040204" pitchFamily="34" charset="-120"/>
                <a:ea typeface="微軟正黑體" panose="020B0604030504040204" pitchFamily="34" charset="-120"/>
              </a:rPr>
              <a:t> ，請寄信給助教 </a:t>
            </a:r>
            <a:r>
              <a:rPr lang="en-US" altLang="zh-TW" sz="2800" dirty="0">
                <a:ea typeface="微軟正黑體" panose="020B0604030504040204" pitchFamily="34" charset="-120"/>
              </a:rPr>
              <a:t>ntu-gen-ai-ml-2025-fall-ta@googlegroups.com</a:t>
            </a:r>
          </a:p>
          <a:p>
            <a:r>
              <a:rPr lang="zh-TW" altLang="en-US" dirty="0">
                <a:latin typeface="微軟正黑體" panose="020B0604030504040204" pitchFamily="34" charset="-120"/>
                <a:ea typeface="微軟正黑體" panose="020B0604030504040204" pitchFamily="34" charset="-120"/>
              </a:rPr>
              <a:t>直播斷線請勿驚慌、請勿驚慌、請勿驚慌</a:t>
            </a:r>
            <a:endParaRPr lang="en-US" altLang="zh-TW" dirty="0">
              <a:latin typeface="微軟正黑體" panose="020B0604030504040204" pitchFamily="34" charset="-120"/>
              <a:ea typeface="微軟正黑體" panose="020B0604030504040204" pitchFamily="34" charset="-120"/>
            </a:endParaRPr>
          </a:p>
          <a:p>
            <a:r>
              <a:rPr lang="zh-TW" altLang="en-US" b="1" dirty="0">
                <a:latin typeface="微軟正黑體" panose="020B0604030504040204" pitchFamily="34" charset="-120"/>
                <a:ea typeface="微軟正黑體" panose="020B0604030504040204" pitchFamily="34" charset="-120"/>
              </a:rPr>
              <a:t>課程內容都會錄影</a:t>
            </a:r>
            <a:r>
              <a:rPr lang="zh-TW" altLang="en-US" dirty="0">
                <a:latin typeface="微軟正黑體" panose="020B0604030504040204" pitchFamily="34" charset="-120"/>
                <a:ea typeface="微軟正黑體" panose="020B0604030504040204" pitchFamily="34" charset="-120"/>
              </a:rPr>
              <a:t>，預計會在下一個週一上線</a:t>
            </a:r>
            <a:endParaRPr lang="en-US" altLang="zh-TW" dirty="0">
              <a:latin typeface="微軟正黑體" panose="020B0604030504040204" pitchFamily="34" charset="-120"/>
              <a:ea typeface="微軟正黑體" panose="020B0604030504040204" pitchFamily="34" charset="-120"/>
            </a:endParaRPr>
          </a:p>
          <a:p>
            <a:endParaRPr lang="zh-TW" altLang="en-US" dirty="0"/>
          </a:p>
        </p:txBody>
      </p:sp>
    </p:spTree>
    <p:extLst>
      <p:ext uri="{BB962C8B-B14F-4D97-AF65-F5344CB8AC3E}">
        <p14:creationId xmlns:p14="http://schemas.microsoft.com/office/powerpoint/2010/main" val="334299045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33B9232-DAA2-0374-B6EC-8BC31EDC030B}"/>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作業規劃：每一講都有一個對應的作業</a:t>
            </a:r>
          </a:p>
        </p:txBody>
      </p:sp>
      <p:graphicFrame>
        <p:nvGraphicFramePr>
          <p:cNvPr id="4" name="內容版面配置區 9">
            <a:extLst>
              <a:ext uri="{FF2B5EF4-FFF2-40B4-BE49-F238E27FC236}">
                <a16:creationId xmlns:a16="http://schemas.microsoft.com/office/drawing/2014/main" id="{011CBB8C-EFF5-A3CC-F241-1DFAEBB37538}"/>
              </a:ext>
            </a:extLst>
          </p:cNvPr>
          <p:cNvGraphicFramePr>
            <a:graphicFrameLocks/>
          </p:cNvGraphicFramePr>
          <p:nvPr>
            <p:extLst>
              <p:ext uri="{D42A27DB-BD31-4B8C-83A1-F6EECF244321}">
                <p14:modId xmlns:p14="http://schemas.microsoft.com/office/powerpoint/2010/main" val="1741982678"/>
              </p:ext>
            </p:extLst>
          </p:nvPr>
        </p:nvGraphicFramePr>
        <p:xfrm>
          <a:off x="838197" y="1500188"/>
          <a:ext cx="10515603" cy="4023360"/>
        </p:xfrm>
        <a:graphic>
          <a:graphicData uri="http://schemas.openxmlformats.org/drawingml/2006/table">
            <a:tbl>
              <a:tblPr firstRow="1" bandRow="1">
                <a:tableStyleId>{5C22544A-7EE6-4342-B048-85BDC9FD1C3A}</a:tableStyleId>
              </a:tblPr>
              <a:tblGrid>
                <a:gridCol w="1502229">
                  <a:extLst>
                    <a:ext uri="{9D8B030D-6E8A-4147-A177-3AD203B41FA5}">
                      <a16:colId xmlns:a16="http://schemas.microsoft.com/office/drawing/2014/main" val="3899195873"/>
                    </a:ext>
                  </a:extLst>
                </a:gridCol>
                <a:gridCol w="1502229">
                  <a:extLst>
                    <a:ext uri="{9D8B030D-6E8A-4147-A177-3AD203B41FA5}">
                      <a16:colId xmlns:a16="http://schemas.microsoft.com/office/drawing/2014/main" val="2230757042"/>
                    </a:ext>
                  </a:extLst>
                </a:gridCol>
                <a:gridCol w="1502229">
                  <a:extLst>
                    <a:ext uri="{9D8B030D-6E8A-4147-A177-3AD203B41FA5}">
                      <a16:colId xmlns:a16="http://schemas.microsoft.com/office/drawing/2014/main" val="574591974"/>
                    </a:ext>
                  </a:extLst>
                </a:gridCol>
                <a:gridCol w="1502229">
                  <a:extLst>
                    <a:ext uri="{9D8B030D-6E8A-4147-A177-3AD203B41FA5}">
                      <a16:colId xmlns:a16="http://schemas.microsoft.com/office/drawing/2014/main" val="1985941220"/>
                    </a:ext>
                  </a:extLst>
                </a:gridCol>
                <a:gridCol w="1502229">
                  <a:extLst>
                    <a:ext uri="{9D8B030D-6E8A-4147-A177-3AD203B41FA5}">
                      <a16:colId xmlns:a16="http://schemas.microsoft.com/office/drawing/2014/main" val="1800805023"/>
                    </a:ext>
                  </a:extLst>
                </a:gridCol>
                <a:gridCol w="1502229">
                  <a:extLst>
                    <a:ext uri="{9D8B030D-6E8A-4147-A177-3AD203B41FA5}">
                      <a16:colId xmlns:a16="http://schemas.microsoft.com/office/drawing/2014/main" val="2047442046"/>
                    </a:ext>
                  </a:extLst>
                </a:gridCol>
                <a:gridCol w="1502229">
                  <a:extLst>
                    <a:ext uri="{9D8B030D-6E8A-4147-A177-3AD203B41FA5}">
                      <a16:colId xmlns:a16="http://schemas.microsoft.com/office/drawing/2014/main" val="3002775947"/>
                    </a:ext>
                  </a:extLst>
                </a:gridCol>
              </a:tblGrid>
              <a:tr h="209923">
                <a:tc>
                  <a:txBody>
                    <a:bodyPr/>
                    <a:lstStyle/>
                    <a:p>
                      <a:endParaRPr lang="zh-TW" altLang="en-US" sz="1800">
                        <a:latin typeface="微軟正黑體" panose="020B0604030504040204" pitchFamily="34" charset="-120"/>
                        <a:ea typeface="微軟正黑體" panose="020B0604030504040204" pitchFamily="34" charset="-120"/>
                      </a:endParaRPr>
                    </a:p>
                  </a:txBody>
                  <a:tcPr/>
                </a:tc>
                <a:tc>
                  <a:txBody>
                    <a:bodyPr/>
                    <a:lstStyle/>
                    <a:p>
                      <a:r>
                        <a:rPr lang="zh-TW" altLang="en-US" sz="1800" dirty="0">
                          <a:latin typeface="微軟正黑體" panose="020B0604030504040204" pitchFamily="34" charset="-120"/>
                          <a:ea typeface="微軟正黑體" panose="020B0604030504040204" pitchFamily="34" charset="-120"/>
                        </a:rPr>
                        <a:t>公告日期</a:t>
                      </a:r>
                    </a:p>
                  </a:txBody>
                  <a:tcPr/>
                </a:tc>
                <a:tc>
                  <a:txBody>
                    <a:bodyPr/>
                    <a:lstStyle/>
                    <a:p>
                      <a:r>
                        <a:rPr lang="zh-TW" altLang="en-US" sz="1800" dirty="0">
                          <a:latin typeface="微軟正黑體" panose="020B0604030504040204" pitchFamily="34" charset="-120"/>
                          <a:ea typeface="微軟正黑體" panose="020B0604030504040204" pitchFamily="34" charset="-120"/>
                        </a:rPr>
                        <a:t>截止日期</a:t>
                      </a:r>
                    </a:p>
                  </a:txBody>
                  <a:tcPr/>
                </a:tc>
                <a:tc>
                  <a:txBody>
                    <a:bodyPr/>
                    <a:lstStyle/>
                    <a:p>
                      <a:r>
                        <a:rPr lang="en-US" altLang="zh-TW" sz="1800" dirty="0">
                          <a:latin typeface="微軟正黑體" panose="020B0604030504040204" pitchFamily="34" charset="-120"/>
                          <a:ea typeface="微軟正黑體" panose="020B0604030504040204" pitchFamily="34" charset="-120"/>
                        </a:rPr>
                        <a:t>Judge </a:t>
                      </a:r>
                      <a:r>
                        <a:rPr lang="en-US" altLang="zh-TW" sz="1800" dirty="0" err="1">
                          <a:latin typeface="微軟正黑體" panose="020B0604030504040204" pitchFamily="34" charset="-120"/>
                          <a:ea typeface="微軟正黑體" panose="020B0604030504040204" pitchFamily="34" charset="-120"/>
                        </a:rPr>
                        <a:t>boi</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NTU COOL</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zh-TW" altLang="en-US" sz="1800" dirty="0">
                          <a:latin typeface="微軟正黑體" panose="020B0604030504040204" pitchFamily="34" charset="-120"/>
                          <a:ea typeface="微軟正黑體" panose="020B0604030504040204" pitchFamily="34" charset="-120"/>
                        </a:rPr>
                        <a:t>訓練模型</a:t>
                      </a:r>
                    </a:p>
                  </a:txBody>
                  <a:tcPr/>
                </a:tc>
                <a:tc>
                  <a:txBody>
                    <a:bodyPr/>
                    <a:lstStyle/>
                    <a:p>
                      <a:r>
                        <a:rPr lang="zh-TW" altLang="en-US" sz="1800" dirty="0">
                          <a:latin typeface="微軟正黑體" panose="020B0604030504040204" pitchFamily="34" charset="-120"/>
                          <a:ea typeface="微軟正黑體" panose="020B0604030504040204" pitchFamily="34" charset="-120"/>
                        </a:rPr>
                        <a:t>難度</a:t>
                      </a:r>
                    </a:p>
                  </a:txBody>
                  <a:tcPr/>
                </a:tc>
                <a:extLst>
                  <a:ext uri="{0D108BD9-81ED-4DB2-BD59-A6C34878D82A}">
                    <a16:rowId xmlns:a16="http://schemas.microsoft.com/office/drawing/2014/main" val="1835192845"/>
                  </a:ext>
                </a:extLst>
              </a:tr>
              <a:tr h="330715">
                <a:tc>
                  <a:txBody>
                    <a:bodyPr/>
                    <a:lstStyle/>
                    <a:p>
                      <a:r>
                        <a:rPr lang="zh-TW" altLang="en-US" sz="1800" dirty="0">
                          <a:latin typeface="微軟正黑體" panose="020B0604030504040204" pitchFamily="34" charset="-120"/>
                          <a:ea typeface="微軟正黑體" panose="020B0604030504040204" pitchFamily="34" charset="-120"/>
                        </a:rPr>
                        <a:t>作業一</a:t>
                      </a:r>
                    </a:p>
                  </a:txBody>
                  <a:tcPr/>
                </a:tc>
                <a:tc>
                  <a:txBody>
                    <a:bodyPr/>
                    <a:lstStyle/>
                    <a:p>
                      <a:r>
                        <a:rPr lang="en-US" altLang="zh-TW" sz="1800" dirty="0">
                          <a:latin typeface="微軟正黑體" panose="020B0604030504040204" pitchFamily="34" charset="-120"/>
                          <a:ea typeface="微軟正黑體" panose="020B0604030504040204" pitchFamily="34" charset="-120"/>
                        </a:rPr>
                        <a:t>9/12</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10/17</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O</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endParaRPr lang="zh-TW" altLang="en-US" sz="180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a:t>
                      </a:r>
                      <a:endParaRPr lang="zh-TW" altLang="en-US" sz="1800"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1027212339"/>
                  </a:ext>
                </a:extLst>
              </a:tr>
              <a:tr h="188980">
                <a:tc>
                  <a:txBody>
                    <a:bodyPr/>
                    <a:lstStyle/>
                    <a:p>
                      <a:r>
                        <a:rPr lang="zh-TW" altLang="en-US" sz="1800" dirty="0">
                          <a:latin typeface="微軟正黑體" panose="020B0604030504040204" pitchFamily="34" charset="-120"/>
                          <a:ea typeface="微軟正黑體" panose="020B0604030504040204" pitchFamily="34" charset="-120"/>
                        </a:rPr>
                        <a:t>作業二</a:t>
                      </a:r>
                    </a:p>
                  </a:txBody>
                  <a:tcPr/>
                </a:tc>
                <a:tc>
                  <a:txBody>
                    <a:bodyPr/>
                    <a:lstStyle/>
                    <a:p>
                      <a:r>
                        <a:rPr lang="en-US" altLang="zh-TW" sz="1800" dirty="0">
                          <a:latin typeface="微軟正黑體" panose="020B0604030504040204" pitchFamily="34" charset="-120"/>
                          <a:ea typeface="微軟正黑體" panose="020B0604030504040204" pitchFamily="34" charset="-120"/>
                        </a:rPr>
                        <a:t>9/19</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dirty="0">
                          <a:latin typeface="微軟正黑體" panose="020B0604030504040204" pitchFamily="34" charset="-120"/>
                          <a:ea typeface="微軟正黑體" panose="020B0604030504040204" pitchFamily="34" charset="-120"/>
                        </a:rPr>
                        <a:t>10/17</a:t>
                      </a:r>
                    </a:p>
                  </a:txBody>
                  <a:tcPr/>
                </a:tc>
                <a:tc>
                  <a:txBody>
                    <a:bodyPr/>
                    <a:lstStyle/>
                    <a:p>
                      <a:r>
                        <a:rPr lang="en-US" altLang="zh-TW" sz="1800" dirty="0">
                          <a:latin typeface="微軟正黑體" panose="020B0604030504040204" pitchFamily="34" charset="-120"/>
                          <a:ea typeface="微軟正黑體" panose="020B0604030504040204" pitchFamily="34" charset="-120"/>
                        </a:rPr>
                        <a:t>O</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endParaRPr lang="zh-TW" altLang="en-US" sz="1800" dirty="0">
                        <a:latin typeface="微軟正黑體" panose="020B0604030504040204" pitchFamily="34" charset="-120"/>
                        <a:ea typeface="微軟正黑體" panose="020B0604030504040204" pitchFamily="34" charset="-120"/>
                      </a:endParaRPr>
                    </a:p>
                  </a:txBody>
                  <a:tcPr/>
                </a:tc>
                <a:tc>
                  <a:txBody>
                    <a:bodyPr/>
                    <a:lstStyle/>
                    <a:p>
                      <a:endParaRPr lang="zh-TW" altLang="en-US" sz="180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a:t>
                      </a:r>
                      <a:endParaRPr lang="zh-TW" altLang="en-US" sz="1800"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395220584"/>
                  </a:ext>
                </a:extLst>
              </a:tr>
              <a:tr h="330715">
                <a:tc>
                  <a:txBody>
                    <a:bodyPr/>
                    <a:lstStyle/>
                    <a:p>
                      <a:r>
                        <a:rPr lang="zh-TW" altLang="en-US" sz="1800" dirty="0">
                          <a:latin typeface="微軟正黑體" panose="020B0604030504040204" pitchFamily="34" charset="-120"/>
                          <a:ea typeface="微軟正黑體" panose="020B0604030504040204" pitchFamily="34" charset="-120"/>
                        </a:rPr>
                        <a:t>作業三</a:t>
                      </a:r>
                    </a:p>
                  </a:txBody>
                  <a:tcPr/>
                </a:tc>
                <a:tc>
                  <a:txBody>
                    <a:bodyPr/>
                    <a:lstStyle/>
                    <a:p>
                      <a:r>
                        <a:rPr lang="en-US" altLang="zh-TW" sz="1800" dirty="0">
                          <a:latin typeface="微軟正黑體" panose="020B0604030504040204" pitchFamily="34" charset="-120"/>
                          <a:ea typeface="微軟正黑體" panose="020B0604030504040204" pitchFamily="34" charset="-120"/>
                        </a:rPr>
                        <a:t>9/26</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dirty="0">
                          <a:latin typeface="微軟正黑體" panose="020B0604030504040204" pitchFamily="34" charset="-120"/>
                          <a:ea typeface="微軟正黑體" panose="020B0604030504040204" pitchFamily="34" charset="-120"/>
                        </a:rPr>
                        <a:t>10/17</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O</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endParaRPr lang="zh-TW" altLang="en-US" sz="180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a:t>
                      </a:r>
                      <a:endParaRPr lang="zh-TW" altLang="en-US" sz="1800"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2488419382"/>
                  </a:ext>
                </a:extLst>
              </a:tr>
              <a:tr h="330715">
                <a:tc>
                  <a:txBody>
                    <a:bodyPr/>
                    <a:lstStyle/>
                    <a:p>
                      <a:r>
                        <a:rPr lang="zh-TW" altLang="en-US" sz="1800" dirty="0">
                          <a:latin typeface="微軟正黑體" panose="020B0604030504040204" pitchFamily="34" charset="-120"/>
                          <a:ea typeface="微軟正黑體" panose="020B0604030504040204" pitchFamily="34" charset="-120"/>
                        </a:rPr>
                        <a:t>作業四</a:t>
                      </a:r>
                    </a:p>
                  </a:txBody>
                  <a:tcPr/>
                </a:tc>
                <a:tc>
                  <a:txBody>
                    <a:bodyPr/>
                    <a:lstStyle/>
                    <a:p>
                      <a:r>
                        <a:rPr lang="en-US" altLang="zh-TW" sz="1800" dirty="0">
                          <a:latin typeface="微軟正黑體" panose="020B0604030504040204" pitchFamily="34" charset="-120"/>
                          <a:ea typeface="微軟正黑體" panose="020B0604030504040204" pitchFamily="34" charset="-120"/>
                        </a:rPr>
                        <a:t>10/17</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dirty="0">
                          <a:latin typeface="微軟正黑體" panose="020B0604030504040204" pitchFamily="34" charset="-120"/>
                          <a:ea typeface="微軟正黑體" panose="020B0604030504040204" pitchFamily="34" charset="-120"/>
                        </a:rPr>
                        <a:t>11/07</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O</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endParaRPr lang="zh-TW" altLang="en-US" sz="1800" dirty="0">
                        <a:latin typeface="微軟正黑體" panose="020B0604030504040204" pitchFamily="34" charset="-120"/>
                        <a:ea typeface="微軟正黑體" panose="020B0604030504040204" pitchFamily="34" charset="-120"/>
                      </a:endParaRPr>
                    </a:p>
                  </a:txBody>
                  <a:tcPr/>
                </a:tc>
                <a:tc>
                  <a:txBody>
                    <a:bodyPr/>
                    <a:lstStyle/>
                    <a:p>
                      <a:endParaRPr lang="zh-TW" altLang="en-US" sz="180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a:t>
                      </a:r>
                      <a:endParaRPr lang="zh-TW" altLang="en-US" sz="1800"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2337384179"/>
                  </a:ext>
                </a:extLst>
              </a:tr>
              <a:tr h="330715">
                <a:tc>
                  <a:txBody>
                    <a:bodyPr/>
                    <a:lstStyle/>
                    <a:p>
                      <a:r>
                        <a:rPr lang="zh-TW" altLang="en-US" sz="1800" dirty="0">
                          <a:latin typeface="微軟正黑體" panose="020B0604030504040204" pitchFamily="34" charset="-120"/>
                          <a:ea typeface="微軟正黑體" panose="020B0604030504040204" pitchFamily="34" charset="-120"/>
                        </a:rPr>
                        <a:t>作業五</a:t>
                      </a:r>
                    </a:p>
                  </a:txBody>
                  <a:tcPr/>
                </a:tc>
                <a:tc>
                  <a:txBody>
                    <a:bodyPr/>
                    <a:lstStyle/>
                    <a:p>
                      <a:r>
                        <a:rPr lang="en-US" altLang="zh-TW" sz="1800" dirty="0">
                          <a:latin typeface="微軟正黑體" panose="020B0604030504040204" pitchFamily="34" charset="-120"/>
                          <a:ea typeface="微軟正黑體" panose="020B0604030504040204" pitchFamily="34" charset="-120"/>
                        </a:rPr>
                        <a:t>10/24</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dirty="0">
                          <a:latin typeface="微軟正黑體" panose="020B0604030504040204" pitchFamily="34" charset="-120"/>
                          <a:ea typeface="微軟正黑體" panose="020B0604030504040204" pitchFamily="34" charset="-120"/>
                        </a:rPr>
                        <a:t>11/14</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O</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O</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a:t>
                      </a:r>
                      <a:endParaRPr lang="zh-TW" altLang="en-US" sz="1800"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2203536895"/>
                  </a:ext>
                </a:extLst>
              </a:tr>
              <a:tr h="330715">
                <a:tc>
                  <a:txBody>
                    <a:bodyPr/>
                    <a:lstStyle/>
                    <a:p>
                      <a:r>
                        <a:rPr lang="zh-TW" altLang="en-US" sz="1800" dirty="0">
                          <a:latin typeface="微軟正黑體" panose="020B0604030504040204" pitchFamily="34" charset="-120"/>
                          <a:ea typeface="微軟正黑體" panose="020B0604030504040204" pitchFamily="34" charset="-120"/>
                        </a:rPr>
                        <a:t>作業六</a:t>
                      </a:r>
                    </a:p>
                  </a:txBody>
                  <a:tcPr/>
                </a:tc>
                <a:tc>
                  <a:txBody>
                    <a:bodyPr/>
                    <a:lstStyle/>
                    <a:p>
                      <a:r>
                        <a:rPr lang="en-US" altLang="zh-TW" sz="1800" dirty="0">
                          <a:latin typeface="微軟正黑體" panose="020B0604030504040204" pitchFamily="34" charset="-120"/>
                          <a:ea typeface="微軟正黑體" panose="020B0604030504040204" pitchFamily="34" charset="-120"/>
                        </a:rPr>
                        <a:t>10/31</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dirty="0">
                          <a:latin typeface="微軟正黑體" panose="020B0604030504040204" pitchFamily="34" charset="-120"/>
                          <a:ea typeface="微軟正黑體" panose="020B0604030504040204" pitchFamily="34" charset="-120"/>
                        </a:rPr>
                        <a:t>11/21</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O</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O</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a:t>
                      </a:r>
                      <a:endParaRPr lang="zh-TW" altLang="en-US" sz="1800"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1117268000"/>
                  </a:ext>
                </a:extLst>
              </a:tr>
              <a:tr h="330715">
                <a:tc>
                  <a:txBody>
                    <a:bodyPr/>
                    <a:lstStyle/>
                    <a:p>
                      <a:r>
                        <a:rPr lang="zh-TW" altLang="en-US" sz="1800" dirty="0">
                          <a:latin typeface="微軟正黑體" panose="020B0604030504040204" pitchFamily="34" charset="-120"/>
                          <a:ea typeface="微軟正黑體" panose="020B0604030504040204" pitchFamily="34" charset="-120"/>
                        </a:rPr>
                        <a:t>作業七</a:t>
                      </a:r>
                    </a:p>
                  </a:txBody>
                  <a:tcPr/>
                </a:tc>
                <a:tc>
                  <a:txBody>
                    <a:bodyPr/>
                    <a:lstStyle/>
                    <a:p>
                      <a:r>
                        <a:rPr lang="en-US" altLang="zh-TW" sz="1800" dirty="0">
                          <a:latin typeface="微軟正黑體" panose="020B0604030504040204" pitchFamily="34" charset="-120"/>
                          <a:ea typeface="微軟正黑體" panose="020B0604030504040204" pitchFamily="34" charset="-120"/>
                        </a:rPr>
                        <a:t>11/14</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dirty="0">
                          <a:latin typeface="微軟正黑體" panose="020B0604030504040204" pitchFamily="34" charset="-120"/>
                          <a:ea typeface="微軟正黑體" panose="020B0604030504040204" pitchFamily="34" charset="-120"/>
                        </a:rPr>
                        <a:t>12/05</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O</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O</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a:t>
                      </a:r>
                      <a:endParaRPr lang="zh-TW" altLang="en-US" sz="1800"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2250184223"/>
                  </a:ext>
                </a:extLst>
              </a:tr>
              <a:tr h="330715">
                <a:tc>
                  <a:txBody>
                    <a:bodyPr/>
                    <a:lstStyle/>
                    <a:p>
                      <a:r>
                        <a:rPr lang="zh-TW" altLang="en-US" sz="1800" dirty="0">
                          <a:latin typeface="微軟正黑體" panose="020B0604030504040204" pitchFamily="34" charset="-120"/>
                          <a:ea typeface="微軟正黑體" panose="020B0604030504040204" pitchFamily="34" charset="-120"/>
                        </a:rPr>
                        <a:t>作業八</a:t>
                      </a:r>
                    </a:p>
                  </a:txBody>
                  <a:tcPr/>
                </a:tc>
                <a:tc>
                  <a:txBody>
                    <a:bodyPr/>
                    <a:lstStyle/>
                    <a:p>
                      <a:r>
                        <a:rPr lang="en-US" altLang="zh-TW" sz="1800" dirty="0">
                          <a:latin typeface="微軟正黑體" panose="020B0604030504040204" pitchFamily="34" charset="-120"/>
                          <a:ea typeface="微軟正黑體" panose="020B0604030504040204" pitchFamily="34" charset="-120"/>
                        </a:rPr>
                        <a:t>11/28</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dirty="0">
                          <a:latin typeface="微軟正黑體" panose="020B0604030504040204" pitchFamily="34" charset="-120"/>
                          <a:ea typeface="微軟正黑體" panose="020B0604030504040204" pitchFamily="34" charset="-120"/>
                        </a:rPr>
                        <a:t>12/19</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O</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O</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a:t>
                      </a:r>
                      <a:endParaRPr lang="zh-TW" altLang="en-US" sz="1800"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3638156579"/>
                  </a:ext>
                </a:extLst>
              </a:tr>
              <a:tr h="330715">
                <a:tc>
                  <a:txBody>
                    <a:bodyPr/>
                    <a:lstStyle/>
                    <a:p>
                      <a:r>
                        <a:rPr lang="zh-TW" altLang="en-US" sz="1800" dirty="0">
                          <a:latin typeface="微軟正黑體" panose="020B0604030504040204" pitchFamily="34" charset="-120"/>
                          <a:ea typeface="微軟正黑體" panose="020B0604030504040204" pitchFamily="34" charset="-120"/>
                        </a:rPr>
                        <a:t>作業九</a:t>
                      </a:r>
                    </a:p>
                  </a:txBody>
                  <a:tcPr/>
                </a:tc>
                <a:tc>
                  <a:txBody>
                    <a:bodyPr/>
                    <a:lstStyle/>
                    <a:p>
                      <a:r>
                        <a:rPr lang="en-US" altLang="zh-TW" sz="1800" dirty="0">
                          <a:latin typeface="微軟正黑體" panose="020B0604030504040204" pitchFamily="34" charset="-120"/>
                          <a:ea typeface="微軟正黑體" panose="020B0604030504040204" pitchFamily="34" charset="-120"/>
                        </a:rPr>
                        <a:t>12/12</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dirty="0">
                          <a:latin typeface="微軟正黑體" panose="020B0604030504040204" pitchFamily="34" charset="-120"/>
                          <a:ea typeface="微軟正黑體" panose="020B0604030504040204" pitchFamily="34" charset="-120"/>
                        </a:rPr>
                        <a:t>01/02</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O</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O</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a:t>
                      </a:r>
                      <a:endParaRPr lang="zh-TW" altLang="en-US" sz="1800"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702094854"/>
                  </a:ext>
                </a:extLst>
              </a:tr>
              <a:tr h="330715">
                <a:tc>
                  <a:txBody>
                    <a:bodyPr/>
                    <a:lstStyle/>
                    <a:p>
                      <a:r>
                        <a:rPr lang="zh-TW" altLang="en-US" sz="1800" dirty="0">
                          <a:latin typeface="微軟正黑體" panose="020B0604030504040204" pitchFamily="34" charset="-120"/>
                          <a:ea typeface="微軟正黑體" panose="020B0604030504040204" pitchFamily="34" charset="-120"/>
                        </a:rPr>
                        <a:t>作業十</a:t>
                      </a:r>
                    </a:p>
                  </a:txBody>
                  <a:tcPr/>
                </a:tc>
                <a:tc>
                  <a:txBody>
                    <a:bodyPr/>
                    <a:lstStyle/>
                    <a:p>
                      <a:r>
                        <a:rPr lang="en-US" altLang="zh-TW" sz="1800" dirty="0">
                          <a:latin typeface="微軟正黑體" panose="020B0604030504040204" pitchFamily="34" charset="-120"/>
                          <a:ea typeface="微軟正黑體" panose="020B0604030504040204" pitchFamily="34" charset="-120"/>
                        </a:rPr>
                        <a:t>12/19</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dirty="0">
                          <a:latin typeface="微軟正黑體" panose="020B0604030504040204" pitchFamily="34" charset="-120"/>
                          <a:ea typeface="微軟正黑體" panose="020B0604030504040204" pitchFamily="34" charset="-120"/>
                        </a:rPr>
                        <a:t>01/09</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endParaRPr lang="zh-TW" altLang="en-US" sz="180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O</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a:t>
                      </a:r>
                      <a:endParaRPr lang="zh-TW" altLang="en-US" sz="1800"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4025367371"/>
                  </a:ext>
                </a:extLst>
              </a:tr>
            </a:tbl>
          </a:graphicData>
        </a:graphic>
      </p:graphicFrame>
      <p:sp>
        <p:nvSpPr>
          <p:cNvPr id="6" name="文字方塊 5">
            <a:extLst>
              <a:ext uri="{FF2B5EF4-FFF2-40B4-BE49-F238E27FC236}">
                <a16:creationId xmlns:a16="http://schemas.microsoft.com/office/drawing/2014/main" id="{1FE19123-6DE3-6536-6CB1-AB44039CF077}"/>
              </a:ext>
            </a:extLst>
          </p:cNvPr>
          <p:cNvSpPr txBox="1"/>
          <p:nvPr/>
        </p:nvSpPr>
        <p:spPr>
          <a:xfrm>
            <a:off x="7187290" y="5620652"/>
            <a:ext cx="6096000" cy="369332"/>
          </a:xfrm>
          <a:prstGeom prst="rect">
            <a:avLst/>
          </a:prstGeom>
          <a:noFill/>
        </p:spPr>
        <p:txBody>
          <a:bodyPr wrap="square">
            <a:spAutoFit/>
          </a:bodyPr>
          <a:lstStyle/>
          <a:p>
            <a:r>
              <a:rPr lang="en-US" altLang="zh-TW" sz="1800"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可以在十幾分鐘內完成 </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得到及格的成績</a:t>
            </a:r>
            <a:r>
              <a:rPr lang="en-US" altLang="zh-TW" dirty="0">
                <a:latin typeface="微軟正黑體" panose="020B0604030504040204" pitchFamily="34" charset="-120"/>
                <a:ea typeface="微軟正黑體" panose="020B0604030504040204" pitchFamily="34" charset="-120"/>
              </a:rPr>
              <a:t>)</a:t>
            </a:r>
            <a:endParaRPr lang="zh-TW" altLang="en-US" sz="1800" dirty="0">
              <a:latin typeface="微軟正黑體" panose="020B0604030504040204" pitchFamily="34" charset="-120"/>
              <a:ea typeface="微軟正黑體" panose="020B0604030504040204" pitchFamily="34" charset="-120"/>
            </a:endParaRPr>
          </a:p>
        </p:txBody>
      </p:sp>
      <p:sp>
        <p:nvSpPr>
          <p:cNvPr id="8" name="文字方塊 7">
            <a:extLst>
              <a:ext uri="{FF2B5EF4-FFF2-40B4-BE49-F238E27FC236}">
                <a16:creationId xmlns:a16="http://schemas.microsoft.com/office/drawing/2014/main" id="{42947AFF-9C52-08BD-8EFF-6C1B781B65E2}"/>
              </a:ext>
            </a:extLst>
          </p:cNvPr>
          <p:cNvSpPr txBox="1"/>
          <p:nvPr/>
        </p:nvSpPr>
        <p:spPr>
          <a:xfrm>
            <a:off x="7187290" y="5985261"/>
            <a:ext cx="6096000" cy="369332"/>
          </a:xfrm>
          <a:prstGeom prst="rect">
            <a:avLst/>
          </a:prstGeom>
          <a:noFill/>
        </p:spPr>
        <p:txBody>
          <a:bodyPr wrap="square">
            <a:spAutoFit/>
          </a:bodyPr>
          <a:lstStyle/>
          <a:p>
            <a:r>
              <a:rPr lang="en-US" altLang="zh-TW" sz="1800"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可能需要超過</a:t>
            </a:r>
            <a:r>
              <a:rPr lang="en-US" altLang="zh-TW" dirty="0">
                <a:latin typeface="微軟正黑體" panose="020B0604030504040204" pitchFamily="34" charset="-120"/>
                <a:ea typeface="微軟正黑體" panose="020B0604030504040204" pitchFamily="34" charset="-120"/>
              </a:rPr>
              <a:t>1</a:t>
            </a:r>
            <a:r>
              <a:rPr lang="zh-TW" altLang="en-US" dirty="0">
                <a:latin typeface="微軟正黑體" panose="020B0604030504040204" pitchFamily="34" charset="-120"/>
                <a:ea typeface="微軟正黑體" panose="020B0604030504040204" pitchFamily="34" charset="-120"/>
              </a:rPr>
              <a:t>小時才能完成</a:t>
            </a:r>
            <a:endParaRPr lang="zh-TW" altLang="en-US" sz="1800" dirty="0">
              <a:latin typeface="微軟正黑體" panose="020B0604030504040204" pitchFamily="34" charset="-120"/>
              <a:ea typeface="微軟正黑體" panose="020B0604030504040204" pitchFamily="34" charset="-120"/>
            </a:endParaRPr>
          </a:p>
        </p:txBody>
      </p:sp>
      <p:sp>
        <p:nvSpPr>
          <p:cNvPr id="10" name="文字方塊 9">
            <a:extLst>
              <a:ext uri="{FF2B5EF4-FFF2-40B4-BE49-F238E27FC236}">
                <a16:creationId xmlns:a16="http://schemas.microsoft.com/office/drawing/2014/main" id="{BAD9C30A-BA3C-7D55-4DEE-847BED291831}"/>
              </a:ext>
            </a:extLst>
          </p:cNvPr>
          <p:cNvSpPr txBox="1"/>
          <p:nvPr/>
        </p:nvSpPr>
        <p:spPr>
          <a:xfrm>
            <a:off x="7187290" y="6354593"/>
            <a:ext cx="4459517" cy="369332"/>
          </a:xfrm>
          <a:prstGeom prst="rect">
            <a:avLst/>
          </a:prstGeom>
          <a:noFill/>
        </p:spPr>
        <p:txBody>
          <a:bodyPr wrap="square">
            <a:spAutoFit/>
          </a:bodyPr>
          <a:lstStyle/>
          <a:p>
            <a:r>
              <a:rPr lang="en-US" altLang="zh-TW" sz="1800"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可能代表要數個小時才能完成</a:t>
            </a:r>
            <a:endParaRPr lang="zh-TW" altLang="en-US" sz="1800" dirty="0">
              <a:latin typeface="微軟正黑體" panose="020B0604030504040204" pitchFamily="34" charset="-120"/>
              <a:ea typeface="微軟正黑體" panose="020B0604030504040204" pitchFamily="34" charset="-120"/>
            </a:endParaRPr>
          </a:p>
        </p:txBody>
      </p:sp>
      <p:sp>
        <p:nvSpPr>
          <p:cNvPr id="11" name="矩形: 圓角 10">
            <a:extLst>
              <a:ext uri="{FF2B5EF4-FFF2-40B4-BE49-F238E27FC236}">
                <a16:creationId xmlns:a16="http://schemas.microsoft.com/office/drawing/2014/main" id="{C5A3887B-6B16-4187-46A5-9321693FE2F0}"/>
              </a:ext>
            </a:extLst>
          </p:cNvPr>
          <p:cNvSpPr/>
          <p:nvPr/>
        </p:nvSpPr>
        <p:spPr>
          <a:xfrm>
            <a:off x="8362950" y="3293796"/>
            <a:ext cx="2990850" cy="1822320"/>
          </a:xfrm>
          <a:prstGeom prst="roundRect">
            <a:avLst>
              <a:gd name="adj" fmla="val 8304"/>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00377507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CC9472-5168-AD30-8714-EA1DF3ED6A26}"/>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0152E0A0-6D93-8494-E00E-D335452B9426}"/>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作業規劃：每一講都有一個對應的作業</a:t>
            </a:r>
          </a:p>
        </p:txBody>
      </p:sp>
      <p:graphicFrame>
        <p:nvGraphicFramePr>
          <p:cNvPr id="4" name="內容版面配置區 9">
            <a:extLst>
              <a:ext uri="{FF2B5EF4-FFF2-40B4-BE49-F238E27FC236}">
                <a16:creationId xmlns:a16="http://schemas.microsoft.com/office/drawing/2014/main" id="{E4F7451E-7C78-462A-8F86-600630FB6B46}"/>
              </a:ext>
            </a:extLst>
          </p:cNvPr>
          <p:cNvGraphicFramePr>
            <a:graphicFrameLocks/>
          </p:cNvGraphicFramePr>
          <p:nvPr>
            <p:extLst>
              <p:ext uri="{D42A27DB-BD31-4B8C-83A1-F6EECF244321}">
                <p14:modId xmlns:p14="http://schemas.microsoft.com/office/powerpoint/2010/main" val="1750795127"/>
              </p:ext>
            </p:extLst>
          </p:nvPr>
        </p:nvGraphicFramePr>
        <p:xfrm>
          <a:off x="838197" y="1500188"/>
          <a:ext cx="10515603" cy="4023360"/>
        </p:xfrm>
        <a:graphic>
          <a:graphicData uri="http://schemas.openxmlformats.org/drawingml/2006/table">
            <a:tbl>
              <a:tblPr firstRow="1" bandRow="1">
                <a:tableStyleId>{5C22544A-7EE6-4342-B048-85BDC9FD1C3A}</a:tableStyleId>
              </a:tblPr>
              <a:tblGrid>
                <a:gridCol w="1502229">
                  <a:extLst>
                    <a:ext uri="{9D8B030D-6E8A-4147-A177-3AD203B41FA5}">
                      <a16:colId xmlns:a16="http://schemas.microsoft.com/office/drawing/2014/main" val="3899195873"/>
                    </a:ext>
                  </a:extLst>
                </a:gridCol>
                <a:gridCol w="1502229">
                  <a:extLst>
                    <a:ext uri="{9D8B030D-6E8A-4147-A177-3AD203B41FA5}">
                      <a16:colId xmlns:a16="http://schemas.microsoft.com/office/drawing/2014/main" val="2230757042"/>
                    </a:ext>
                  </a:extLst>
                </a:gridCol>
                <a:gridCol w="1502229">
                  <a:extLst>
                    <a:ext uri="{9D8B030D-6E8A-4147-A177-3AD203B41FA5}">
                      <a16:colId xmlns:a16="http://schemas.microsoft.com/office/drawing/2014/main" val="574591974"/>
                    </a:ext>
                  </a:extLst>
                </a:gridCol>
                <a:gridCol w="1502229">
                  <a:extLst>
                    <a:ext uri="{9D8B030D-6E8A-4147-A177-3AD203B41FA5}">
                      <a16:colId xmlns:a16="http://schemas.microsoft.com/office/drawing/2014/main" val="1985941220"/>
                    </a:ext>
                  </a:extLst>
                </a:gridCol>
                <a:gridCol w="1502229">
                  <a:extLst>
                    <a:ext uri="{9D8B030D-6E8A-4147-A177-3AD203B41FA5}">
                      <a16:colId xmlns:a16="http://schemas.microsoft.com/office/drawing/2014/main" val="1800805023"/>
                    </a:ext>
                  </a:extLst>
                </a:gridCol>
                <a:gridCol w="1502229">
                  <a:extLst>
                    <a:ext uri="{9D8B030D-6E8A-4147-A177-3AD203B41FA5}">
                      <a16:colId xmlns:a16="http://schemas.microsoft.com/office/drawing/2014/main" val="2047442046"/>
                    </a:ext>
                  </a:extLst>
                </a:gridCol>
                <a:gridCol w="1502229">
                  <a:extLst>
                    <a:ext uri="{9D8B030D-6E8A-4147-A177-3AD203B41FA5}">
                      <a16:colId xmlns:a16="http://schemas.microsoft.com/office/drawing/2014/main" val="3002775947"/>
                    </a:ext>
                  </a:extLst>
                </a:gridCol>
              </a:tblGrid>
              <a:tr h="209923">
                <a:tc>
                  <a:txBody>
                    <a:bodyPr/>
                    <a:lstStyle/>
                    <a:p>
                      <a:endParaRPr lang="zh-TW" altLang="en-US" sz="1800">
                        <a:latin typeface="微軟正黑體" panose="020B0604030504040204" pitchFamily="34" charset="-120"/>
                        <a:ea typeface="微軟正黑體" panose="020B0604030504040204" pitchFamily="34" charset="-120"/>
                      </a:endParaRPr>
                    </a:p>
                  </a:txBody>
                  <a:tcPr/>
                </a:tc>
                <a:tc>
                  <a:txBody>
                    <a:bodyPr/>
                    <a:lstStyle/>
                    <a:p>
                      <a:r>
                        <a:rPr lang="zh-TW" altLang="en-US" sz="1800" dirty="0">
                          <a:latin typeface="微軟正黑體" panose="020B0604030504040204" pitchFamily="34" charset="-120"/>
                          <a:ea typeface="微軟正黑體" panose="020B0604030504040204" pitchFamily="34" charset="-120"/>
                        </a:rPr>
                        <a:t>公告日期</a:t>
                      </a:r>
                    </a:p>
                  </a:txBody>
                  <a:tcPr/>
                </a:tc>
                <a:tc>
                  <a:txBody>
                    <a:bodyPr/>
                    <a:lstStyle/>
                    <a:p>
                      <a:r>
                        <a:rPr lang="zh-TW" altLang="en-US" sz="1800" dirty="0">
                          <a:latin typeface="微軟正黑體" panose="020B0604030504040204" pitchFamily="34" charset="-120"/>
                          <a:ea typeface="微軟正黑體" panose="020B0604030504040204" pitchFamily="34" charset="-120"/>
                        </a:rPr>
                        <a:t>截止日期</a:t>
                      </a:r>
                    </a:p>
                  </a:txBody>
                  <a:tcPr/>
                </a:tc>
                <a:tc>
                  <a:txBody>
                    <a:bodyPr/>
                    <a:lstStyle/>
                    <a:p>
                      <a:r>
                        <a:rPr lang="en-US" altLang="zh-TW" sz="1800" dirty="0">
                          <a:latin typeface="微軟正黑體" panose="020B0604030504040204" pitchFamily="34" charset="-120"/>
                          <a:ea typeface="微軟正黑體" panose="020B0604030504040204" pitchFamily="34" charset="-120"/>
                        </a:rPr>
                        <a:t>Judge </a:t>
                      </a:r>
                      <a:r>
                        <a:rPr lang="en-US" altLang="zh-TW" sz="1800" dirty="0" err="1">
                          <a:latin typeface="微軟正黑體" panose="020B0604030504040204" pitchFamily="34" charset="-120"/>
                          <a:ea typeface="微軟正黑體" panose="020B0604030504040204" pitchFamily="34" charset="-120"/>
                        </a:rPr>
                        <a:t>boi</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NTU COOL</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zh-TW" altLang="en-US" sz="1800" dirty="0">
                          <a:latin typeface="微軟正黑體" panose="020B0604030504040204" pitchFamily="34" charset="-120"/>
                          <a:ea typeface="微軟正黑體" panose="020B0604030504040204" pitchFamily="34" charset="-120"/>
                        </a:rPr>
                        <a:t>訓練模型</a:t>
                      </a:r>
                    </a:p>
                  </a:txBody>
                  <a:tcPr/>
                </a:tc>
                <a:tc>
                  <a:txBody>
                    <a:bodyPr/>
                    <a:lstStyle/>
                    <a:p>
                      <a:r>
                        <a:rPr lang="zh-TW" altLang="en-US" sz="1800" dirty="0">
                          <a:latin typeface="微軟正黑體" panose="020B0604030504040204" pitchFamily="34" charset="-120"/>
                          <a:ea typeface="微軟正黑體" panose="020B0604030504040204" pitchFamily="34" charset="-120"/>
                        </a:rPr>
                        <a:t>難度</a:t>
                      </a:r>
                    </a:p>
                  </a:txBody>
                  <a:tcPr/>
                </a:tc>
                <a:extLst>
                  <a:ext uri="{0D108BD9-81ED-4DB2-BD59-A6C34878D82A}">
                    <a16:rowId xmlns:a16="http://schemas.microsoft.com/office/drawing/2014/main" val="1835192845"/>
                  </a:ext>
                </a:extLst>
              </a:tr>
              <a:tr h="330715">
                <a:tc>
                  <a:txBody>
                    <a:bodyPr/>
                    <a:lstStyle/>
                    <a:p>
                      <a:r>
                        <a:rPr lang="zh-TW" altLang="en-US" sz="1800" dirty="0">
                          <a:latin typeface="微軟正黑體" panose="020B0604030504040204" pitchFamily="34" charset="-120"/>
                          <a:ea typeface="微軟正黑體" panose="020B0604030504040204" pitchFamily="34" charset="-120"/>
                        </a:rPr>
                        <a:t>作業一</a:t>
                      </a:r>
                    </a:p>
                  </a:txBody>
                  <a:tcPr/>
                </a:tc>
                <a:tc>
                  <a:txBody>
                    <a:bodyPr/>
                    <a:lstStyle/>
                    <a:p>
                      <a:r>
                        <a:rPr lang="en-US" altLang="zh-TW" sz="1800" dirty="0">
                          <a:latin typeface="微軟正黑體" panose="020B0604030504040204" pitchFamily="34" charset="-120"/>
                          <a:ea typeface="微軟正黑體" panose="020B0604030504040204" pitchFamily="34" charset="-120"/>
                        </a:rPr>
                        <a:t>9/12</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10/17</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O</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endParaRPr lang="zh-TW" altLang="en-US" sz="180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a:t>
                      </a:r>
                      <a:endParaRPr lang="zh-TW" altLang="en-US" sz="1800"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1027212339"/>
                  </a:ext>
                </a:extLst>
              </a:tr>
              <a:tr h="188980">
                <a:tc>
                  <a:txBody>
                    <a:bodyPr/>
                    <a:lstStyle/>
                    <a:p>
                      <a:r>
                        <a:rPr lang="zh-TW" altLang="en-US" sz="1800" dirty="0">
                          <a:latin typeface="微軟正黑體" panose="020B0604030504040204" pitchFamily="34" charset="-120"/>
                          <a:ea typeface="微軟正黑體" panose="020B0604030504040204" pitchFamily="34" charset="-120"/>
                        </a:rPr>
                        <a:t>作業二</a:t>
                      </a:r>
                    </a:p>
                  </a:txBody>
                  <a:tcPr/>
                </a:tc>
                <a:tc>
                  <a:txBody>
                    <a:bodyPr/>
                    <a:lstStyle/>
                    <a:p>
                      <a:r>
                        <a:rPr lang="en-US" altLang="zh-TW" sz="1800" dirty="0">
                          <a:latin typeface="微軟正黑體" panose="020B0604030504040204" pitchFamily="34" charset="-120"/>
                          <a:ea typeface="微軟正黑體" panose="020B0604030504040204" pitchFamily="34" charset="-120"/>
                        </a:rPr>
                        <a:t>9/19</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dirty="0">
                          <a:latin typeface="微軟正黑體" panose="020B0604030504040204" pitchFamily="34" charset="-120"/>
                          <a:ea typeface="微軟正黑體" panose="020B0604030504040204" pitchFamily="34" charset="-120"/>
                        </a:rPr>
                        <a:t>10/17</a:t>
                      </a:r>
                    </a:p>
                  </a:txBody>
                  <a:tcPr/>
                </a:tc>
                <a:tc>
                  <a:txBody>
                    <a:bodyPr/>
                    <a:lstStyle/>
                    <a:p>
                      <a:r>
                        <a:rPr lang="en-US" altLang="zh-TW" sz="1800" dirty="0">
                          <a:latin typeface="微軟正黑體" panose="020B0604030504040204" pitchFamily="34" charset="-120"/>
                          <a:ea typeface="微軟正黑體" panose="020B0604030504040204" pitchFamily="34" charset="-120"/>
                        </a:rPr>
                        <a:t>O</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endParaRPr lang="zh-TW" altLang="en-US" sz="1800" dirty="0">
                        <a:latin typeface="微軟正黑體" panose="020B0604030504040204" pitchFamily="34" charset="-120"/>
                        <a:ea typeface="微軟正黑體" panose="020B0604030504040204" pitchFamily="34" charset="-120"/>
                      </a:endParaRPr>
                    </a:p>
                  </a:txBody>
                  <a:tcPr/>
                </a:tc>
                <a:tc>
                  <a:txBody>
                    <a:bodyPr/>
                    <a:lstStyle/>
                    <a:p>
                      <a:endParaRPr lang="zh-TW" altLang="en-US" sz="180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a:t>
                      </a:r>
                      <a:endParaRPr lang="zh-TW" altLang="en-US" sz="1800"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395220584"/>
                  </a:ext>
                </a:extLst>
              </a:tr>
              <a:tr h="330715">
                <a:tc>
                  <a:txBody>
                    <a:bodyPr/>
                    <a:lstStyle/>
                    <a:p>
                      <a:r>
                        <a:rPr lang="zh-TW" altLang="en-US" sz="1800" dirty="0">
                          <a:latin typeface="微軟正黑體" panose="020B0604030504040204" pitchFamily="34" charset="-120"/>
                          <a:ea typeface="微軟正黑體" panose="020B0604030504040204" pitchFamily="34" charset="-120"/>
                        </a:rPr>
                        <a:t>作業三</a:t>
                      </a:r>
                    </a:p>
                  </a:txBody>
                  <a:tcPr/>
                </a:tc>
                <a:tc>
                  <a:txBody>
                    <a:bodyPr/>
                    <a:lstStyle/>
                    <a:p>
                      <a:r>
                        <a:rPr lang="en-US" altLang="zh-TW" sz="1800" dirty="0">
                          <a:latin typeface="微軟正黑體" panose="020B0604030504040204" pitchFamily="34" charset="-120"/>
                          <a:ea typeface="微軟正黑體" panose="020B0604030504040204" pitchFamily="34" charset="-120"/>
                        </a:rPr>
                        <a:t>9/26</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dirty="0">
                          <a:latin typeface="微軟正黑體" panose="020B0604030504040204" pitchFamily="34" charset="-120"/>
                          <a:ea typeface="微軟正黑體" panose="020B0604030504040204" pitchFamily="34" charset="-120"/>
                        </a:rPr>
                        <a:t>10/17</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O</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endParaRPr lang="zh-TW" altLang="en-US" sz="180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a:t>
                      </a:r>
                      <a:endParaRPr lang="zh-TW" altLang="en-US" sz="1800"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2488419382"/>
                  </a:ext>
                </a:extLst>
              </a:tr>
              <a:tr h="330715">
                <a:tc>
                  <a:txBody>
                    <a:bodyPr/>
                    <a:lstStyle/>
                    <a:p>
                      <a:r>
                        <a:rPr lang="zh-TW" altLang="en-US" sz="1800" dirty="0">
                          <a:latin typeface="微軟正黑體" panose="020B0604030504040204" pitchFamily="34" charset="-120"/>
                          <a:ea typeface="微軟正黑體" panose="020B0604030504040204" pitchFamily="34" charset="-120"/>
                        </a:rPr>
                        <a:t>作業四</a:t>
                      </a:r>
                    </a:p>
                  </a:txBody>
                  <a:tcPr/>
                </a:tc>
                <a:tc>
                  <a:txBody>
                    <a:bodyPr/>
                    <a:lstStyle/>
                    <a:p>
                      <a:r>
                        <a:rPr lang="en-US" altLang="zh-TW" sz="1800" dirty="0">
                          <a:latin typeface="微軟正黑體" panose="020B0604030504040204" pitchFamily="34" charset="-120"/>
                          <a:ea typeface="微軟正黑體" panose="020B0604030504040204" pitchFamily="34" charset="-120"/>
                        </a:rPr>
                        <a:t>10/17</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dirty="0">
                          <a:latin typeface="微軟正黑體" panose="020B0604030504040204" pitchFamily="34" charset="-120"/>
                          <a:ea typeface="微軟正黑體" panose="020B0604030504040204" pitchFamily="34" charset="-120"/>
                        </a:rPr>
                        <a:t>11/07</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O</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endParaRPr lang="zh-TW" altLang="en-US" sz="1800" dirty="0">
                        <a:latin typeface="微軟正黑體" panose="020B0604030504040204" pitchFamily="34" charset="-120"/>
                        <a:ea typeface="微軟正黑體" panose="020B0604030504040204" pitchFamily="34" charset="-120"/>
                      </a:endParaRPr>
                    </a:p>
                  </a:txBody>
                  <a:tcPr/>
                </a:tc>
                <a:tc>
                  <a:txBody>
                    <a:bodyPr/>
                    <a:lstStyle/>
                    <a:p>
                      <a:endParaRPr lang="zh-TW" altLang="en-US" sz="180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a:t>
                      </a:r>
                      <a:endParaRPr lang="zh-TW" altLang="en-US" sz="1800"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2337384179"/>
                  </a:ext>
                </a:extLst>
              </a:tr>
              <a:tr h="330715">
                <a:tc>
                  <a:txBody>
                    <a:bodyPr/>
                    <a:lstStyle/>
                    <a:p>
                      <a:r>
                        <a:rPr lang="zh-TW" altLang="en-US" sz="1800" dirty="0">
                          <a:latin typeface="微軟正黑體" panose="020B0604030504040204" pitchFamily="34" charset="-120"/>
                          <a:ea typeface="微軟正黑體" panose="020B0604030504040204" pitchFamily="34" charset="-120"/>
                        </a:rPr>
                        <a:t>作業五</a:t>
                      </a:r>
                    </a:p>
                  </a:txBody>
                  <a:tcPr/>
                </a:tc>
                <a:tc>
                  <a:txBody>
                    <a:bodyPr/>
                    <a:lstStyle/>
                    <a:p>
                      <a:r>
                        <a:rPr lang="en-US" altLang="zh-TW" sz="1800" dirty="0">
                          <a:latin typeface="微軟正黑體" panose="020B0604030504040204" pitchFamily="34" charset="-120"/>
                          <a:ea typeface="微軟正黑體" panose="020B0604030504040204" pitchFamily="34" charset="-120"/>
                        </a:rPr>
                        <a:t>10/24</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dirty="0">
                          <a:latin typeface="微軟正黑體" panose="020B0604030504040204" pitchFamily="34" charset="-120"/>
                          <a:ea typeface="微軟正黑體" panose="020B0604030504040204" pitchFamily="34" charset="-120"/>
                        </a:rPr>
                        <a:t>11/14</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O</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O</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a:t>
                      </a:r>
                      <a:endParaRPr lang="zh-TW" altLang="en-US" sz="1800"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2203536895"/>
                  </a:ext>
                </a:extLst>
              </a:tr>
              <a:tr h="330715">
                <a:tc>
                  <a:txBody>
                    <a:bodyPr/>
                    <a:lstStyle/>
                    <a:p>
                      <a:r>
                        <a:rPr lang="zh-TW" altLang="en-US" sz="1800" dirty="0">
                          <a:latin typeface="微軟正黑體" panose="020B0604030504040204" pitchFamily="34" charset="-120"/>
                          <a:ea typeface="微軟正黑體" panose="020B0604030504040204" pitchFamily="34" charset="-120"/>
                        </a:rPr>
                        <a:t>作業六</a:t>
                      </a:r>
                    </a:p>
                  </a:txBody>
                  <a:tcPr/>
                </a:tc>
                <a:tc>
                  <a:txBody>
                    <a:bodyPr/>
                    <a:lstStyle/>
                    <a:p>
                      <a:r>
                        <a:rPr lang="en-US" altLang="zh-TW" sz="1800" dirty="0">
                          <a:latin typeface="微軟正黑體" panose="020B0604030504040204" pitchFamily="34" charset="-120"/>
                          <a:ea typeface="微軟正黑體" panose="020B0604030504040204" pitchFamily="34" charset="-120"/>
                        </a:rPr>
                        <a:t>10/31</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dirty="0">
                          <a:latin typeface="微軟正黑體" panose="020B0604030504040204" pitchFamily="34" charset="-120"/>
                          <a:ea typeface="微軟正黑體" panose="020B0604030504040204" pitchFamily="34" charset="-120"/>
                        </a:rPr>
                        <a:t>11/21</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O</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O</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a:t>
                      </a:r>
                      <a:endParaRPr lang="zh-TW" altLang="en-US" sz="1800"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1117268000"/>
                  </a:ext>
                </a:extLst>
              </a:tr>
              <a:tr h="330715">
                <a:tc>
                  <a:txBody>
                    <a:bodyPr/>
                    <a:lstStyle/>
                    <a:p>
                      <a:r>
                        <a:rPr lang="zh-TW" altLang="en-US" sz="1800" dirty="0">
                          <a:latin typeface="微軟正黑體" panose="020B0604030504040204" pitchFamily="34" charset="-120"/>
                          <a:ea typeface="微軟正黑體" panose="020B0604030504040204" pitchFamily="34" charset="-120"/>
                        </a:rPr>
                        <a:t>作業七</a:t>
                      </a:r>
                    </a:p>
                  </a:txBody>
                  <a:tcPr/>
                </a:tc>
                <a:tc>
                  <a:txBody>
                    <a:bodyPr/>
                    <a:lstStyle/>
                    <a:p>
                      <a:r>
                        <a:rPr lang="en-US" altLang="zh-TW" sz="1800" dirty="0">
                          <a:latin typeface="微軟正黑體" panose="020B0604030504040204" pitchFamily="34" charset="-120"/>
                          <a:ea typeface="微軟正黑體" panose="020B0604030504040204" pitchFamily="34" charset="-120"/>
                        </a:rPr>
                        <a:t>11/14</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dirty="0">
                          <a:latin typeface="微軟正黑體" panose="020B0604030504040204" pitchFamily="34" charset="-120"/>
                          <a:ea typeface="微軟正黑體" panose="020B0604030504040204" pitchFamily="34" charset="-120"/>
                        </a:rPr>
                        <a:t>12/05</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O</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O</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a:t>
                      </a:r>
                      <a:endParaRPr lang="zh-TW" altLang="en-US" sz="1800"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2250184223"/>
                  </a:ext>
                </a:extLst>
              </a:tr>
              <a:tr h="330715">
                <a:tc>
                  <a:txBody>
                    <a:bodyPr/>
                    <a:lstStyle/>
                    <a:p>
                      <a:r>
                        <a:rPr lang="zh-TW" altLang="en-US" sz="1800" dirty="0">
                          <a:latin typeface="微軟正黑體" panose="020B0604030504040204" pitchFamily="34" charset="-120"/>
                          <a:ea typeface="微軟正黑體" panose="020B0604030504040204" pitchFamily="34" charset="-120"/>
                        </a:rPr>
                        <a:t>作業八</a:t>
                      </a:r>
                    </a:p>
                  </a:txBody>
                  <a:tcPr/>
                </a:tc>
                <a:tc>
                  <a:txBody>
                    <a:bodyPr/>
                    <a:lstStyle/>
                    <a:p>
                      <a:r>
                        <a:rPr lang="en-US" altLang="zh-TW" sz="1800" dirty="0">
                          <a:latin typeface="微軟正黑體" panose="020B0604030504040204" pitchFamily="34" charset="-120"/>
                          <a:ea typeface="微軟正黑體" panose="020B0604030504040204" pitchFamily="34" charset="-120"/>
                        </a:rPr>
                        <a:t>11/28</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dirty="0">
                          <a:latin typeface="微軟正黑體" panose="020B0604030504040204" pitchFamily="34" charset="-120"/>
                          <a:ea typeface="微軟正黑體" panose="020B0604030504040204" pitchFamily="34" charset="-120"/>
                        </a:rPr>
                        <a:t>12/19</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O</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O</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a:t>
                      </a:r>
                      <a:endParaRPr lang="zh-TW" altLang="en-US" sz="1800"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3638156579"/>
                  </a:ext>
                </a:extLst>
              </a:tr>
              <a:tr h="330715">
                <a:tc>
                  <a:txBody>
                    <a:bodyPr/>
                    <a:lstStyle/>
                    <a:p>
                      <a:r>
                        <a:rPr lang="zh-TW" altLang="en-US" sz="1800" dirty="0">
                          <a:latin typeface="微軟正黑體" panose="020B0604030504040204" pitchFamily="34" charset="-120"/>
                          <a:ea typeface="微軟正黑體" panose="020B0604030504040204" pitchFamily="34" charset="-120"/>
                        </a:rPr>
                        <a:t>作業九</a:t>
                      </a:r>
                    </a:p>
                  </a:txBody>
                  <a:tcPr/>
                </a:tc>
                <a:tc>
                  <a:txBody>
                    <a:bodyPr/>
                    <a:lstStyle/>
                    <a:p>
                      <a:r>
                        <a:rPr lang="en-US" altLang="zh-TW" sz="1800" dirty="0">
                          <a:latin typeface="微軟正黑體" panose="020B0604030504040204" pitchFamily="34" charset="-120"/>
                          <a:ea typeface="微軟正黑體" panose="020B0604030504040204" pitchFamily="34" charset="-120"/>
                        </a:rPr>
                        <a:t>12/12</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dirty="0">
                          <a:latin typeface="微軟正黑體" panose="020B0604030504040204" pitchFamily="34" charset="-120"/>
                          <a:ea typeface="微軟正黑體" panose="020B0604030504040204" pitchFamily="34" charset="-120"/>
                        </a:rPr>
                        <a:t>01/02</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O</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O</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a:t>
                      </a:r>
                      <a:endParaRPr lang="zh-TW" altLang="en-US" sz="1800"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702094854"/>
                  </a:ext>
                </a:extLst>
              </a:tr>
              <a:tr h="330715">
                <a:tc>
                  <a:txBody>
                    <a:bodyPr/>
                    <a:lstStyle/>
                    <a:p>
                      <a:r>
                        <a:rPr lang="zh-TW" altLang="en-US" sz="1800" dirty="0">
                          <a:latin typeface="微軟正黑體" panose="020B0604030504040204" pitchFamily="34" charset="-120"/>
                          <a:ea typeface="微軟正黑體" panose="020B0604030504040204" pitchFamily="34" charset="-120"/>
                        </a:rPr>
                        <a:t>作業十</a:t>
                      </a:r>
                    </a:p>
                  </a:txBody>
                  <a:tcPr/>
                </a:tc>
                <a:tc>
                  <a:txBody>
                    <a:bodyPr/>
                    <a:lstStyle/>
                    <a:p>
                      <a:r>
                        <a:rPr lang="en-US" altLang="zh-TW" sz="1800" dirty="0">
                          <a:latin typeface="微軟正黑體" panose="020B0604030504040204" pitchFamily="34" charset="-120"/>
                          <a:ea typeface="微軟正黑體" panose="020B0604030504040204" pitchFamily="34" charset="-120"/>
                        </a:rPr>
                        <a:t>12/19</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dirty="0">
                          <a:latin typeface="微軟正黑體" panose="020B0604030504040204" pitchFamily="34" charset="-120"/>
                          <a:ea typeface="微軟正黑體" panose="020B0604030504040204" pitchFamily="34" charset="-120"/>
                        </a:rPr>
                        <a:t>01/09</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endParaRPr lang="zh-TW" altLang="en-US" sz="180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O</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a:t>
                      </a:r>
                      <a:endParaRPr lang="zh-TW" altLang="en-US" sz="1800"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4025367371"/>
                  </a:ext>
                </a:extLst>
              </a:tr>
            </a:tbl>
          </a:graphicData>
        </a:graphic>
      </p:graphicFrame>
      <p:sp>
        <p:nvSpPr>
          <p:cNvPr id="11" name="矩形: 圓角 10">
            <a:extLst>
              <a:ext uri="{FF2B5EF4-FFF2-40B4-BE49-F238E27FC236}">
                <a16:creationId xmlns:a16="http://schemas.microsoft.com/office/drawing/2014/main" id="{D00C6729-EFB1-98A7-A06F-5A651C4243D5}"/>
              </a:ext>
            </a:extLst>
          </p:cNvPr>
          <p:cNvSpPr/>
          <p:nvPr/>
        </p:nvSpPr>
        <p:spPr>
          <a:xfrm>
            <a:off x="8362950" y="3293796"/>
            <a:ext cx="2990850" cy="1822320"/>
          </a:xfrm>
          <a:prstGeom prst="roundRect">
            <a:avLst>
              <a:gd name="adj" fmla="val 8304"/>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A7E4D56A-A0E3-5320-4703-55CCFC5FDAE4}"/>
              </a:ext>
            </a:extLst>
          </p:cNvPr>
          <p:cNvSpPr txBox="1"/>
          <p:nvPr/>
        </p:nvSpPr>
        <p:spPr>
          <a:xfrm>
            <a:off x="933448" y="5586551"/>
            <a:ext cx="10325100" cy="1200329"/>
          </a:xfrm>
          <a:prstGeom prst="rect">
            <a:avLst/>
          </a:prstGeom>
          <a:noFill/>
        </p:spPr>
        <p:txBody>
          <a:bodyPr wrap="square" rtlCol="0">
            <a:spAutoFit/>
          </a:bodyPr>
          <a:lstStyle/>
          <a:p>
            <a:pPr marL="342900" indent="-342900">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之所以在作業中保留一些需要訓練時間的任務，是因為焦躁地等待訓練結果是訓練人工智慧的醍醐味。</a:t>
            </a:r>
            <a:endParaRPr lang="en-US" altLang="zh-TW" sz="2400" dirty="0">
              <a:latin typeface="微軟正黑體" panose="020B0604030504040204" pitchFamily="34" charset="-120"/>
              <a:ea typeface="微軟正黑體" panose="020B0604030504040204" pitchFamily="34" charset="-120"/>
            </a:endParaRPr>
          </a:p>
          <a:p>
            <a:pPr marL="342900" indent="-342900">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這些作業就像是預防針，幫助你在面對更大挑戰前做好心理準備。</a:t>
            </a:r>
            <a:endParaRPr lang="en-US" altLang="zh-TW" sz="24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42438694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866AE-681A-C827-C7D0-7CCF48081699}"/>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CF785EB2-A0C1-1C71-4D0B-0BB1C34FFADE}"/>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作業規劃：每一講都有一個對應的作業</a:t>
            </a:r>
          </a:p>
        </p:txBody>
      </p:sp>
      <p:graphicFrame>
        <p:nvGraphicFramePr>
          <p:cNvPr id="4" name="內容版面配置區 9">
            <a:extLst>
              <a:ext uri="{FF2B5EF4-FFF2-40B4-BE49-F238E27FC236}">
                <a16:creationId xmlns:a16="http://schemas.microsoft.com/office/drawing/2014/main" id="{31F565D8-B8F4-2101-932B-276F941AB54E}"/>
              </a:ext>
            </a:extLst>
          </p:cNvPr>
          <p:cNvGraphicFramePr>
            <a:graphicFrameLocks/>
          </p:cNvGraphicFramePr>
          <p:nvPr>
            <p:extLst>
              <p:ext uri="{D42A27DB-BD31-4B8C-83A1-F6EECF244321}">
                <p14:modId xmlns:p14="http://schemas.microsoft.com/office/powerpoint/2010/main" val="2100502139"/>
              </p:ext>
            </p:extLst>
          </p:nvPr>
        </p:nvGraphicFramePr>
        <p:xfrm>
          <a:off x="838197" y="1500188"/>
          <a:ext cx="10515603" cy="4023360"/>
        </p:xfrm>
        <a:graphic>
          <a:graphicData uri="http://schemas.openxmlformats.org/drawingml/2006/table">
            <a:tbl>
              <a:tblPr firstRow="1" bandRow="1">
                <a:tableStyleId>{5C22544A-7EE6-4342-B048-85BDC9FD1C3A}</a:tableStyleId>
              </a:tblPr>
              <a:tblGrid>
                <a:gridCol w="1502229">
                  <a:extLst>
                    <a:ext uri="{9D8B030D-6E8A-4147-A177-3AD203B41FA5}">
                      <a16:colId xmlns:a16="http://schemas.microsoft.com/office/drawing/2014/main" val="3899195873"/>
                    </a:ext>
                  </a:extLst>
                </a:gridCol>
                <a:gridCol w="1502229">
                  <a:extLst>
                    <a:ext uri="{9D8B030D-6E8A-4147-A177-3AD203B41FA5}">
                      <a16:colId xmlns:a16="http://schemas.microsoft.com/office/drawing/2014/main" val="2230757042"/>
                    </a:ext>
                  </a:extLst>
                </a:gridCol>
                <a:gridCol w="1502229">
                  <a:extLst>
                    <a:ext uri="{9D8B030D-6E8A-4147-A177-3AD203B41FA5}">
                      <a16:colId xmlns:a16="http://schemas.microsoft.com/office/drawing/2014/main" val="574591974"/>
                    </a:ext>
                  </a:extLst>
                </a:gridCol>
                <a:gridCol w="1502229">
                  <a:extLst>
                    <a:ext uri="{9D8B030D-6E8A-4147-A177-3AD203B41FA5}">
                      <a16:colId xmlns:a16="http://schemas.microsoft.com/office/drawing/2014/main" val="1985941220"/>
                    </a:ext>
                  </a:extLst>
                </a:gridCol>
                <a:gridCol w="1502229">
                  <a:extLst>
                    <a:ext uri="{9D8B030D-6E8A-4147-A177-3AD203B41FA5}">
                      <a16:colId xmlns:a16="http://schemas.microsoft.com/office/drawing/2014/main" val="1800805023"/>
                    </a:ext>
                  </a:extLst>
                </a:gridCol>
                <a:gridCol w="1502229">
                  <a:extLst>
                    <a:ext uri="{9D8B030D-6E8A-4147-A177-3AD203B41FA5}">
                      <a16:colId xmlns:a16="http://schemas.microsoft.com/office/drawing/2014/main" val="2047442046"/>
                    </a:ext>
                  </a:extLst>
                </a:gridCol>
                <a:gridCol w="1502229">
                  <a:extLst>
                    <a:ext uri="{9D8B030D-6E8A-4147-A177-3AD203B41FA5}">
                      <a16:colId xmlns:a16="http://schemas.microsoft.com/office/drawing/2014/main" val="3002775947"/>
                    </a:ext>
                  </a:extLst>
                </a:gridCol>
              </a:tblGrid>
              <a:tr h="209923">
                <a:tc>
                  <a:txBody>
                    <a:bodyPr/>
                    <a:lstStyle/>
                    <a:p>
                      <a:endParaRPr lang="zh-TW" altLang="en-US" sz="1800">
                        <a:latin typeface="微軟正黑體" panose="020B0604030504040204" pitchFamily="34" charset="-120"/>
                        <a:ea typeface="微軟正黑體" panose="020B0604030504040204" pitchFamily="34" charset="-120"/>
                      </a:endParaRPr>
                    </a:p>
                  </a:txBody>
                  <a:tcPr/>
                </a:tc>
                <a:tc>
                  <a:txBody>
                    <a:bodyPr/>
                    <a:lstStyle/>
                    <a:p>
                      <a:r>
                        <a:rPr lang="zh-TW" altLang="en-US" sz="1800" dirty="0">
                          <a:latin typeface="微軟正黑體" panose="020B0604030504040204" pitchFamily="34" charset="-120"/>
                          <a:ea typeface="微軟正黑體" panose="020B0604030504040204" pitchFamily="34" charset="-120"/>
                        </a:rPr>
                        <a:t>公告日期</a:t>
                      </a:r>
                    </a:p>
                  </a:txBody>
                  <a:tcPr/>
                </a:tc>
                <a:tc>
                  <a:txBody>
                    <a:bodyPr/>
                    <a:lstStyle/>
                    <a:p>
                      <a:r>
                        <a:rPr lang="zh-TW" altLang="en-US" sz="1800" dirty="0">
                          <a:latin typeface="微軟正黑體" panose="020B0604030504040204" pitchFamily="34" charset="-120"/>
                          <a:ea typeface="微軟正黑體" panose="020B0604030504040204" pitchFamily="34" charset="-120"/>
                        </a:rPr>
                        <a:t>截止日期</a:t>
                      </a:r>
                    </a:p>
                  </a:txBody>
                  <a:tcPr/>
                </a:tc>
                <a:tc>
                  <a:txBody>
                    <a:bodyPr/>
                    <a:lstStyle/>
                    <a:p>
                      <a:r>
                        <a:rPr lang="en-US" altLang="zh-TW" sz="1800" dirty="0">
                          <a:latin typeface="微軟正黑體" panose="020B0604030504040204" pitchFamily="34" charset="-120"/>
                          <a:ea typeface="微軟正黑體" panose="020B0604030504040204" pitchFamily="34" charset="-120"/>
                        </a:rPr>
                        <a:t>Judge </a:t>
                      </a:r>
                      <a:r>
                        <a:rPr lang="en-US" altLang="zh-TW" sz="1800" dirty="0" err="1">
                          <a:latin typeface="微軟正黑體" panose="020B0604030504040204" pitchFamily="34" charset="-120"/>
                          <a:ea typeface="微軟正黑體" panose="020B0604030504040204" pitchFamily="34" charset="-120"/>
                        </a:rPr>
                        <a:t>boi</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NTU COOL</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zh-TW" altLang="en-US" sz="1800" dirty="0">
                          <a:latin typeface="微軟正黑體" panose="020B0604030504040204" pitchFamily="34" charset="-120"/>
                          <a:ea typeface="微軟正黑體" panose="020B0604030504040204" pitchFamily="34" charset="-120"/>
                        </a:rPr>
                        <a:t>訓練模型</a:t>
                      </a:r>
                    </a:p>
                  </a:txBody>
                  <a:tcPr/>
                </a:tc>
                <a:tc>
                  <a:txBody>
                    <a:bodyPr/>
                    <a:lstStyle/>
                    <a:p>
                      <a:r>
                        <a:rPr lang="zh-TW" altLang="en-US" sz="1800" dirty="0">
                          <a:latin typeface="微軟正黑體" panose="020B0604030504040204" pitchFamily="34" charset="-120"/>
                          <a:ea typeface="微軟正黑體" panose="020B0604030504040204" pitchFamily="34" charset="-120"/>
                        </a:rPr>
                        <a:t>難度</a:t>
                      </a:r>
                    </a:p>
                  </a:txBody>
                  <a:tcPr/>
                </a:tc>
                <a:extLst>
                  <a:ext uri="{0D108BD9-81ED-4DB2-BD59-A6C34878D82A}">
                    <a16:rowId xmlns:a16="http://schemas.microsoft.com/office/drawing/2014/main" val="1835192845"/>
                  </a:ext>
                </a:extLst>
              </a:tr>
              <a:tr h="330715">
                <a:tc>
                  <a:txBody>
                    <a:bodyPr/>
                    <a:lstStyle/>
                    <a:p>
                      <a:r>
                        <a:rPr lang="zh-TW" altLang="en-US" sz="1800" dirty="0">
                          <a:latin typeface="微軟正黑體" panose="020B0604030504040204" pitchFamily="34" charset="-120"/>
                          <a:ea typeface="微軟正黑體" panose="020B0604030504040204" pitchFamily="34" charset="-120"/>
                        </a:rPr>
                        <a:t>作業一</a:t>
                      </a:r>
                    </a:p>
                  </a:txBody>
                  <a:tcPr/>
                </a:tc>
                <a:tc>
                  <a:txBody>
                    <a:bodyPr/>
                    <a:lstStyle/>
                    <a:p>
                      <a:r>
                        <a:rPr lang="en-US" altLang="zh-TW" sz="1800" dirty="0">
                          <a:latin typeface="微軟正黑體" panose="020B0604030504040204" pitchFamily="34" charset="-120"/>
                          <a:ea typeface="微軟正黑體" panose="020B0604030504040204" pitchFamily="34" charset="-120"/>
                        </a:rPr>
                        <a:t>9/12</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10/17</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O</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endParaRPr lang="zh-TW" altLang="en-US" sz="180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a:t>
                      </a:r>
                      <a:endParaRPr lang="zh-TW" altLang="en-US" sz="1800"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1027212339"/>
                  </a:ext>
                </a:extLst>
              </a:tr>
              <a:tr h="188980">
                <a:tc>
                  <a:txBody>
                    <a:bodyPr/>
                    <a:lstStyle/>
                    <a:p>
                      <a:r>
                        <a:rPr lang="zh-TW" altLang="en-US" sz="1800" dirty="0">
                          <a:latin typeface="微軟正黑體" panose="020B0604030504040204" pitchFamily="34" charset="-120"/>
                          <a:ea typeface="微軟正黑體" panose="020B0604030504040204" pitchFamily="34" charset="-120"/>
                        </a:rPr>
                        <a:t>作業二</a:t>
                      </a:r>
                    </a:p>
                  </a:txBody>
                  <a:tcPr/>
                </a:tc>
                <a:tc>
                  <a:txBody>
                    <a:bodyPr/>
                    <a:lstStyle/>
                    <a:p>
                      <a:r>
                        <a:rPr lang="en-US" altLang="zh-TW" sz="1800" dirty="0">
                          <a:latin typeface="微軟正黑體" panose="020B0604030504040204" pitchFamily="34" charset="-120"/>
                          <a:ea typeface="微軟正黑體" panose="020B0604030504040204" pitchFamily="34" charset="-120"/>
                        </a:rPr>
                        <a:t>9/19</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dirty="0">
                          <a:latin typeface="微軟正黑體" panose="020B0604030504040204" pitchFamily="34" charset="-120"/>
                          <a:ea typeface="微軟正黑體" panose="020B0604030504040204" pitchFamily="34" charset="-120"/>
                        </a:rPr>
                        <a:t>10/17</a:t>
                      </a:r>
                    </a:p>
                  </a:txBody>
                  <a:tcPr/>
                </a:tc>
                <a:tc>
                  <a:txBody>
                    <a:bodyPr/>
                    <a:lstStyle/>
                    <a:p>
                      <a:r>
                        <a:rPr lang="en-US" altLang="zh-TW" sz="1800" dirty="0">
                          <a:latin typeface="微軟正黑體" panose="020B0604030504040204" pitchFamily="34" charset="-120"/>
                          <a:ea typeface="微軟正黑體" panose="020B0604030504040204" pitchFamily="34" charset="-120"/>
                        </a:rPr>
                        <a:t>O</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endParaRPr lang="zh-TW" altLang="en-US" sz="1800" dirty="0">
                        <a:latin typeface="微軟正黑體" panose="020B0604030504040204" pitchFamily="34" charset="-120"/>
                        <a:ea typeface="微軟正黑體" panose="020B0604030504040204" pitchFamily="34" charset="-120"/>
                      </a:endParaRPr>
                    </a:p>
                  </a:txBody>
                  <a:tcPr/>
                </a:tc>
                <a:tc>
                  <a:txBody>
                    <a:bodyPr/>
                    <a:lstStyle/>
                    <a:p>
                      <a:endParaRPr lang="zh-TW" altLang="en-US" sz="180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a:t>
                      </a:r>
                      <a:endParaRPr lang="zh-TW" altLang="en-US" sz="1800"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395220584"/>
                  </a:ext>
                </a:extLst>
              </a:tr>
              <a:tr h="330715">
                <a:tc>
                  <a:txBody>
                    <a:bodyPr/>
                    <a:lstStyle/>
                    <a:p>
                      <a:r>
                        <a:rPr lang="zh-TW" altLang="en-US" sz="1800" dirty="0">
                          <a:latin typeface="微軟正黑體" panose="020B0604030504040204" pitchFamily="34" charset="-120"/>
                          <a:ea typeface="微軟正黑體" panose="020B0604030504040204" pitchFamily="34" charset="-120"/>
                        </a:rPr>
                        <a:t>作業三</a:t>
                      </a:r>
                    </a:p>
                  </a:txBody>
                  <a:tcPr/>
                </a:tc>
                <a:tc>
                  <a:txBody>
                    <a:bodyPr/>
                    <a:lstStyle/>
                    <a:p>
                      <a:r>
                        <a:rPr lang="en-US" altLang="zh-TW" sz="1800" dirty="0">
                          <a:latin typeface="微軟正黑體" panose="020B0604030504040204" pitchFamily="34" charset="-120"/>
                          <a:ea typeface="微軟正黑體" panose="020B0604030504040204" pitchFamily="34" charset="-120"/>
                        </a:rPr>
                        <a:t>9/26</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dirty="0">
                          <a:latin typeface="微軟正黑體" panose="020B0604030504040204" pitchFamily="34" charset="-120"/>
                          <a:ea typeface="微軟正黑體" panose="020B0604030504040204" pitchFamily="34" charset="-120"/>
                        </a:rPr>
                        <a:t>10/17</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O</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endParaRPr lang="zh-TW" altLang="en-US" sz="180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a:t>
                      </a:r>
                      <a:endParaRPr lang="zh-TW" altLang="en-US" sz="1800"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2488419382"/>
                  </a:ext>
                </a:extLst>
              </a:tr>
              <a:tr h="330715">
                <a:tc>
                  <a:txBody>
                    <a:bodyPr/>
                    <a:lstStyle/>
                    <a:p>
                      <a:r>
                        <a:rPr lang="zh-TW" altLang="en-US" sz="1800" dirty="0">
                          <a:latin typeface="微軟正黑體" panose="020B0604030504040204" pitchFamily="34" charset="-120"/>
                          <a:ea typeface="微軟正黑體" panose="020B0604030504040204" pitchFamily="34" charset="-120"/>
                        </a:rPr>
                        <a:t>作業四</a:t>
                      </a:r>
                    </a:p>
                  </a:txBody>
                  <a:tcPr/>
                </a:tc>
                <a:tc>
                  <a:txBody>
                    <a:bodyPr/>
                    <a:lstStyle/>
                    <a:p>
                      <a:r>
                        <a:rPr lang="en-US" altLang="zh-TW" sz="1800" dirty="0">
                          <a:latin typeface="微軟正黑體" panose="020B0604030504040204" pitchFamily="34" charset="-120"/>
                          <a:ea typeface="微軟正黑體" panose="020B0604030504040204" pitchFamily="34" charset="-120"/>
                        </a:rPr>
                        <a:t>10/17</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dirty="0">
                          <a:latin typeface="微軟正黑體" panose="020B0604030504040204" pitchFamily="34" charset="-120"/>
                          <a:ea typeface="微軟正黑體" panose="020B0604030504040204" pitchFamily="34" charset="-120"/>
                        </a:rPr>
                        <a:t>11/07</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O</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endParaRPr lang="zh-TW" altLang="en-US" sz="1800" dirty="0">
                        <a:latin typeface="微軟正黑體" panose="020B0604030504040204" pitchFamily="34" charset="-120"/>
                        <a:ea typeface="微軟正黑體" panose="020B0604030504040204" pitchFamily="34" charset="-120"/>
                      </a:endParaRPr>
                    </a:p>
                  </a:txBody>
                  <a:tcPr/>
                </a:tc>
                <a:tc>
                  <a:txBody>
                    <a:bodyPr/>
                    <a:lstStyle/>
                    <a:p>
                      <a:endParaRPr lang="zh-TW" altLang="en-US" sz="180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a:t>
                      </a:r>
                      <a:endParaRPr lang="zh-TW" altLang="en-US" sz="1800"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2337384179"/>
                  </a:ext>
                </a:extLst>
              </a:tr>
              <a:tr h="330715">
                <a:tc>
                  <a:txBody>
                    <a:bodyPr/>
                    <a:lstStyle/>
                    <a:p>
                      <a:r>
                        <a:rPr lang="zh-TW" altLang="en-US" sz="1800" dirty="0">
                          <a:latin typeface="微軟正黑體" panose="020B0604030504040204" pitchFamily="34" charset="-120"/>
                          <a:ea typeface="微軟正黑體" panose="020B0604030504040204" pitchFamily="34" charset="-120"/>
                        </a:rPr>
                        <a:t>作業五</a:t>
                      </a:r>
                    </a:p>
                  </a:txBody>
                  <a:tcPr/>
                </a:tc>
                <a:tc>
                  <a:txBody>
                    <a:bodyPr/>
                    <a:lstStyle/>
                    <a:p>
                      <a:r>
                        <a:rPr lang="en-US" altLang="zh-TW" sz="1800" dirty="0">
                          <a:latin typeface="微軟正黑體" panose="020B0604030504040204" pitchFamily="34" charset="-120"/>
                          <a:ea typeface="微軟正黑體" panose="020B0604030504040204" pitchFamily="34" charset="-120"/>
                        </a:rPr>
                        <a:t>10/24</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dirty="0">
                          <a:latin typeface="微軟正黑體" panose="020B0604030504040204" pitchFamily="34" charset="-120"/>
                          <a:ea typeface="微軟正黑體" panose="020B0604030504040204" pitchFamily="34" charset="-120"/>
                        </a:rPr>
                        <a:t>11/14</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O</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O</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a:t>
                      </a:r>
                      <a:endParaRPr lang="zh-TW" altLang="en-US" sz="1800"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2203536895"/>
                  </a:ext>
                </a:extLst>
              </a:tr>
              <a:tr h="330715">
                <a:tc>
                  <a:txBody>
                    <a:bodyPr/>
                    <a:lstStyle/>
                    <a:p>
                      <a:r>
                        <a:rPr lang="zh-TW" altLang="en-US" sz="1800" dirty="0">
                          <a:latin typeface="微軟正黑體" panose="020B0604030504040204" pitchFamily="34" charset="-120"/>
                          <a:ea typeface="微軟正黑體" panose="020B0604030504040204" pitchFamily="34" charset="-120"/>
                        </a:rPr>
                        <a:t>作業六</a:t>
                      </a:r>
                    </a:p>
                  </a:txBody>
                  <a:tcPr/>
                </a:tc>
                <a:tc>
                  <a:txBody>
                    <a:bodyPr/>
                    <a:lstStyle/>
                    <a:p>
                      <a:r>
                        <a:rPr lang="en-US" altLang="zh-TW" sz="1800" dirty="0">
                          <a:latin typeface="微軟正黑體" panose="020B0604030504040204" pitchFamily="34" charset="-120"/>
                          <a:ea typeface="微軟正黑體" panose="020B0604030504040204" pitchFamily="34" charset="-120"/>
                        </a:rPr>
                        <a:t>10/31</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dirty="0">
                          <a:latin typeface="微軟正黑體" panose="020B0604030504040204" pitchFamily="34" charset="-120"/>
                          <a:ea typeface="微軟正黑體" panose="020B0604030504040204" pitchFamily="34" charset="-120"/>
                        </a:rPr>
                        <a:t>11/21</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O</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O</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a:t>
                      </a:r>
                      <a:endParaRPr lang="zh-TW" altLang="en-US" sz="1800"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1117268000"/>
                  </a:ext>
                </a:extLst>
              </a:tr>
              <a:tr h="330715">
                <a:tc>
                  <a:txBody>
                    <a:bodyPr/>
                    <a:lstStyle/>
                    <a:p>
                      <a:r>
                        <a:rPr lang="zh-TW" altLang="en-US" sz="1800" dirty="0">
                          <a:latin typeface="微軟正黑體" panose="020B0604030504040204" pitchFamily="34" charset="-120"/>
                          <a:ea typeface="微軟正黑體" panose="020B0604030504040204" pitchFamily="34" charset="-120"/>
                        </a:rPr>
                        <a:t>作業七</a:t>
                      </a:r>
                    </a:p>
                  </a:txBody>
                  <a:tcPr/>
                </a:tc>
                <a:tc>
                  <a:txBody>
                    <a:bodyPr/>
                    <a:lstStyle/>
                    <a:p>
                      <a:r>
                        <a:rPr lang="en-US" altLang="zh-TW" sz="1800" dirty="0">
                          <a:latin typeface="微軟正黑體" panose="020B0604030504040204" pitchFamily="34" charset="-120"/>
                          <a:ea typeface="微軟正黑體" panose="020B0604030504040204" pitchFamily="34" charset="-120"/>
                        </a:rPr>
                        <a:t>11/14</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dirty="0">
                          <a:latin typeface="微軟正黑體" panose="020B0604030504040204" pitchFamily="34" charset="-120"/>
                          <a:ea typeface="微軟正黑體" panose="020B0604030504040204" pitchFamily="34" charset="-120"/>
                        </a:rPr>
                        <a:t>12/05</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O</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O</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a:t>
                      </a:r>
                      <a:endParaRPr lang="zh-TW" altLang="en-US" sz="1800"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2250184223"/>
                  </a:ext>
                </a:extLst>
              </a:tr>
              <a:tr h="330715">
                <a:tc>
                  <a:txBody>
                    <a:bodyPr/>
                    <a:lstStyle/>
                    <a:p>
                      <a:r>
                        <a:rPr lang="zh-TW" altLang="en-US" sz="1800" dirty="0">
                          <a:latin typeface="微軟正黑體" panose="020B0604030504040204" pitchFamily="34" charset="-120"/>
                          <a:ea typeface="微軟正黑體" panose="020B0604030504040204" pitchFamily="34" charset="-120"/>
                        </a:rPr>
                        <a:t>作業八</a:t>
                      </a:r>
                    </a:p>
                  </a:txBody>
                  <a:tcPr/>
                </a:tc>
                <a:tc>
                  <a:txBody>
                    <a:bodyPr/>
                    <a:lstStyle/>
                    <a:p>
                      <a:r>
                        <a:rPr lang="en-US" altLang="zh-TW" sz="1800" dirty="0">
                          <a:latin typeface="微軟正黑體" panose="020B0604030504040204" pitchFamily="34" charset="-120"/>
                          <a:ea typeface="微軟正黑體" panose="020B0604030504040204" pitchFamily="34" charset="-120"/>
                        </a:rPr>
                        <a:t>11/28</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dirty="0">
                          <a:latin typeface="微軟正黑體" panose="020B0604030504040204" pitchFamily="34" charset="-120"/>
                          <a:ea typeface="微軟正黑體" panose="020B0604030504040204" pitchFamily="34" charset="-120"/>
                        </a:rPr>
                        <a:t>12/19</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O</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O</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a:t>
                      </a:r>
                      <a:endParaRPr lang="zh-TW" altLang="en-US" sz="1800"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3638156579"/>
                  </a:ext>
                </a:extLst>
              </a:tr>
              <a:tr h="330715">
                <a:tc>
                  <a:txBody>
                    <a:bodyPr/>
                    <a:lstStyle/>
                    <a:p>
                      <a:r>
                        <a:rPr lang="zh-TW" altLang="en-US" sz="1800" dirty="0">
                          <a:latin typeface="微軟正黑體" panose="020B0604030504040204" pitchFamily="34" charset="-120"/>
                          <a:ea typeface="微軟正黑體" panose="020B0604030504040204" pitchFamily="34" charset="-120"/>
                        </a:rPr>
                        <a:t>作業九</a:t>
                      </a:r>
                    </a:p>
                  </a:txBody>
                  <a:tcPr/>
                </a:tc>
                <a:tc>
                  <a:txBody>
                    <a:bodyPr/>
                    <a:lstStyle/>
                    <a:p>
                      <a:r>
                        <a:rPr lang="en-US" altLang="zh-TW" sz="1800" dirty="0">
                          <a:latin typeface="微軟正黑體" panose="020B0604030504040204" pitchFamily="34" charset="-120"/>
                          <a:ea typeface="微軟正黑體" panose="020B0604030504040204" pitchFamily="34" charset="-120"/>
                        </a:rPr>
                        <a:t>12/12</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dirty="0">
                          <a:latin typeface="微軟正黑體" panose="020B0604030504040204" pitchFamily="34" charset="-120"/>
                          <a:ea typeface="微軟正黑體" panose="020B0604030504040204" pitchFamily="34" charset="-120"/>
                        </a:rPr>
                        <a:t>01/02</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O</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a:latin typeface="微軟正黑體" panose="020B0604030504040204" pitchFamily="34" charset="-120"/>
                          <a:ea typeface="微軟正黑體" panose="020B0604030504040204" pitchFamily="34" charset="-120"/>
                        </a:rPr>
                        <a:t>O</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O</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a:t>
                      </a:r>
                      <a:endParaRPr lang="zh-TW" altLang="en-US" sz="1800"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702094854"/>
                  </a:ext>
                </a:extLst>
              </a:tr>
              <a:tr h="330715">
                <a:tc>
                  <a:txBody>
                    <a:bodyPr/>
                    <a:lstStyle/>
                    <a:p>
                      <a:r>
                        <a:rPr lang="zh-TW" altLang="en-US" sz="1800" dirty="0">
                          <a:latin typeface="微軟正黑體" panose="020B0604030504040204" pitchFamily="34" charset="-120"/>
                          <a:ea typeface="微軟正黑體" panose="020B0604030504040204" pitchFamily="34" charset="-120"/>
                        </a:rPr>
                        <a:t>作業十</a:t>
                      </a:r>
                    </a:p>
                  </a:txBody>
                  <a:tcPr/>
                </a:tc>
                <a:tc>
                  <a:txBody>
                    <a:bodyPr/>
                    <a:lstStyle/>
                    <a:p>
                      <a:r>
                        <a:rPr lang="en-US" altLang="zh-TW" sz="1800" dirty="0">
                          <a:latin typeface="微軟正黑體" panose="020B0604030504040204" pitchFamily="34" charset="-120"/>
                          <a:ea typeface="微軟正黑體" panose="020B0604030504040204" pitchFamily="34" charset="-120"/>
                        </a:rPr>
                        <a:t>12/19</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TW" sz="1800" dirty="0">
                          <a:latin typeface="微軟正黑體" panose="020B0604030504040204" pitchFamily="34" charset="-120"/>
                          <a:ea typeface="微軟正黑體" panose="020B0604030504040204" pitchFamily="34" charset="-120"/>
                        </a:rPr>
                        <a:t>01/09</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endParaRPr lang="zh-TW" altLang="en-US" sz="180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O</a:t>
                      </a:r>
                      <a:endParaRPr lang="zh-TW" altLang="en-US" sz="1800" dirty="0">
                        <a:latin typeface="微軟正黑體" panose="020B0604030504040204" pitchFamily="34" charset="-120"/>
                        <a:ea typeface="微軟正黑體" panose="020B0604030504040204" pitchFamily="34" charset="-120"/>
                      </a:endParaRPr>
                    </a:p>
                  </a:txBody>
                  <a:tcPr/>
                </a:tc>
                <a:tc>
                  <a:txBody>
                    <a:bodyPr/>
                    <a:lstStyle/>
                    <a:p>
                      <a:endParaRPr lang="zh-TW" altLang="en-US" sz="1800" dirty="0">
                        <a:latin typeface="微軟正黑體" panose="020B0604030504040204" pitchFamily="34" charset="-120"/>
                        <a:ea typeface="微軟正黑體" panose="020B0604030504040204" pitchFamily="34" charset="-120"/>
                      </a:endParaRPr>
                    </a:p>
                  </a:txBody>
                  <a:tcPr/>
                </a:tc>
                <a:tc>
                  <a:txBody>
                    <a:bodyPr/>
                    <a:lstStyle/>
                    <a:p>
                      <a:r>
                        <a:rPr lang="en-US" altLang="zh-TW" sz="1800" dirty="0">
                          <a:latin typeface="微軟正黑體" panose="020B0604030504040204" pitchFamily="34" charset="-120"/>
                          <a:ea typeface="微軟正黑體" panose="020B0604030504040204" pitchFamily="34" charset="-120"/>
                        </a:rPr>
                        <a:t>●</a:t>
                      </a:r>
                      <a:endParaRPr lang="zh-TW" altLang="en-US" sz="1800"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4025367371"/>
                  </a:ext>
                </a:extLst>
              </a:tr>
            </a:tbl>
          </a:graphicData>
        </a:graphic>
      </p:graphicFrame>
      <p:sp>
        <p:nvSpPr>
          <p:cNvPr id="11" name="矩形: 圓角 10">
            <a:extLst>
              <a:ext uri="{FF2B5EF4-FFF2-40B4-BE49-F238E27FC236}">
                <a16:creationId xmlns:a16="http://schemas.microsoft.com/office/drawing/2014/main" id="{883A9A7E-8C43-87CB-DD87-D249743FBCBD}"/>
              </a:ext>
            </a:extLst>
          </p:cNvPr>
          <p:cNvSpPr/>
          <p:nvPr/>
        </p:nvSpPr>
        <p:spPr>
          <a:xfrm>
            <a:off x="3872230" y="1873951"/>
            <a:ext cx="1431290" cy="1092769"/>
          </a:xfrm>
          <a:prstGeom prst="roundRect">
            <a:avLst>
              <a:gd name="adj" fmla="val 8304"/>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3" name="文字方塊 2">
            <a:extLst>
              <a:ext uri="{FF2B5EF4-FFF2-40B4-BE49-F238E27FC236}">
                <a16:creationId xmlns:a16="http://schemas.microsoft.com/office/drawing/2014/main" id="{619D62D6-A5C9-59C8-82EB-B042630199D4}"/>
              </a:ext>
            </a:extLst>
          </p:cNvPr>
          <p:cNvSpPr txBox="1"/>
          <p:nvPr/>
        </p:nvSpPr>
        <p:spPr>
          <a:xfrm>
            <a:off x="933448" y="5581471"/>
            <a:ext cx="10325100" cy="1200329"/>
          </a:xfrm>
          <a:prstGeom prst="rect">
            <a:avLst/>
          </a:prstGeom>
          <a:noFill/>
        </p:spPr>
        <p:txBody>
          <a:bodyPr wrap="square" rtlCol="0">
            <a:spAutoFit/>
          </a:bodyPr>
          <a:lstStyle/>
          <a:p>
            <a:pPr marL="342900" indent="-342900">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前三個作業繳交時間都延後到 </a:t>
            </a:r>
            <a:r>
              <a:rPr lang="en-US" altLang="zh-TW" sz="2400" dirty="0">
                <a:latin typeface="微軟正黑體" panose="020B0604030504040204" pitchFamily="34" charset="-120"/>
                <a:ea typeface="微軟正黑體" panose="020B0604030504040204" pitchFamily="34" charset="-120"/>
              </a:rPr>
              <a:t>10/17 (</a:t>
            </a:r>
            <a:r>
              <a:rPr lang="zh-TW" altLang="en-US" sz="2400" dirty="0">
                <a:latin typeface="微軟正黑體" panose="020B0604030504040204" pitchFamily="34" charset="-120"/>
                <a:ea typeface="微軟正黑體" panose="020B0604030504040204" pitchFamily="34" charset="-120"/>
              </a:rPr>
              <a:t>因為每一個學校加退選時間不一樣</a:t>
            </a:r>
            <a:r>
              <a:rPr lang="en-US" altLang="zh-TW" sz="2400" dirty="0">
                <a:latin typeface="微軟正黑體" panose="020B0604030504040204" pitchFamily="34" charset="-120"/>
                <a:ea typeface="微軟正黑體" panose="020B0604030504040204" pitchFamily="34" charset="-120"/>
              </a:rPr>
              <a:t>)</a:t>
            </a:r>
          </a:p>
          <a:p>
            <a:pPr marL="342900" indent="-342900">
              <a:buFont typeface="Arial" panose="020B0604020202020204" pitchFamily="34" charset="0"/>
              <a:buChar char="•"/>
            </a:pPr>
            <a:r>
              <a:rPr lang="zh-TW" altLang="en-US" sz="2400" dirty="0">
                <a:latin typeface="微軟正黑體" panose="020B0604030504040204" pitchFamily="34" charset="-120"/>
                <a:ea typeface="微軟正黑體" panose="020B0604030504040204" pitchFamily="34" charset="-120"/>
              </a:rPr>
              <a:t>預計</a:t>
            </a:r>
            <a:r>
              <a:rPr lang="en-US" altLang="zh-TW" sz="2400" dirty="0">
                <a:latin typeface="微軟正黑體" panose="020B0604030504040204" pitchFamily="34" charset="-120"/>
                <a:ea typeface="微軟正黑體" panose="020B0604030504040204" pitchFamily="34" charset="-120"/>
              </a:rPr>
              <a:t>1/12 </a:t>
            </a:r>
            <a:r>
              <a:rPr lang="zh-TW" altLang="en-US" sz="2400" dirty="0">
                <a:latin typeface="微軟正黑體" panose="020B0604030504040204" pitchFamily="34" charset="-120"/>
                <a:ea typeface="微軟正黑體" panose="020B0604030504040204" pitchFamily="34" charset="-120"/>
              </a:rPr>
              <a:t>送出成績。如果有合理的理由需要提早知道成績，可以跟助教講，在 </a:t>
            </a:r>
            <a:r>
              <a:rPr lang="en-US" altLang="zh-TW" sz="2400" dirty="0">
                <a:latin typeface="微軟正黑體" panose="020B0604030504040204" pitchFamily="34" charset="-120"/>
                <a:ea typeface="微軟正黑體" panose="020B0604030504040204" pitchFamily="34" charset="-120"/>
              </a:rPr>
              <a:t>12/19 </a:t>
            </a:r>
            <a:r>
              <a:rPr lang="zh-TW" altLang="en-US" sz="2400" dirty="0">
                <a:latin typeface="微軟正黑體" panose="020B0604030504040204" pitchFamily="34" charset="-120"/>
                <a:ea typeface="微軟正黑體" panose="020B0604030504040204" pitchFamily="34" charset="-120"/>
              </a:rPr>
              <a:t>作業十公告後，我們可以優先改這些同學的作業。</a:t>
            </a:r>
            <a:endParaRPr lang="en-US" altLang="zh-TW" sz="2400" dirty="0">
              <a:latin typeface="微軟正黑體" panose="020B0604030504040204" pitchFamily="34" charset="-120"/>
              <a:ea typeface="微軟正黑體" panose="020B0604030504040204" pitchFamily="34" charset="-120"/>
            </a:endParaRPr>
          </a:p>
        </p:txBody>
      </p:sp>
      <p:sp>
        <p:nvSpPr>
          <p:cNvPr id="5" name="矩形: 圓角 4">
            <a:extLst>
              <a:ext uri="{FF2B5EF4-FFF2-40B4-BE49-F238E27FC236}">
                <a16:creationId xmlns:a16="http://schemas.microsoft.com/office/drawing/2014/main" id="{EF69F4B9-2880-5C45-BFC6-19CAAD9BA167}"/>
              </a:ext>
            </a:extLst>
          </p:cNvPr>
          <p:cNvSpPr/>
          <p:nvPr/>
        </p:nvSpPr>
        <p:spPr>
          <a:xfrm>
            <a:off x="3872230" y="5093947"/>
            <a:ext cx="1431290" cy="429602"/>
          </a:xfrm>
          <a:prstGeom prst="roundRect">
            <a:avLst>
              <a:gd name="adj" fmla="val 8304"/>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38350456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52DA7A5-326F-46A9-D6F5-909465A9FE0A}"/>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鼓勵大家用線上錄影進行預習</a:t>
            </a:r>
          </a:p>
        </p:txBody>
      </p:sp>
      <p:sp>
        <p:nvSpPr>
          <p:cNvPr id="5" name="文字方塊 4">
            <a:extLst>
              <a:ext uri="{FF2B5EF4-FFF2-40B4-BE49-F238E27FC236}">
                <a16:creationId xmlns:a16="http://schemas.microsoft.com/office/drawing/2014/main" id="{5D9A81C1-8B1B-F04A-C0E1-BF6202256977}"/>
              </a:ext>
            </a:extLst>
          </p:cNvPr>
          <p:cNvSpPr txBox="1"/>
          <p:nvPr/>
        </p:nvSpPr>
        <p:spPr>
          <a:xfrm>
            <a:off x="1665011" y="5589983"/>
            <a:ext cx="4266488"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https://www.youtube.com/playlist?list=PLJV_el3uVTsPz6CTopeRp2L2t4aL_KgiI</a:t>
            </a:r>
          </a:p>
        </p:txBody>
      </p:sp>
      <p:pic>
        <p:nvPicPr>
          <p:cNvPr id="7" name="圖片 6">
            <a:extLst>
              <a:ext uri="{FF2B5EF4-FFF2-40B4-BE49-F238E27FC236}">
                <a16:creationId xmlns:a16="http://schemas.microsoft.com/office/drawing/2014/main" id="{D78C6CFA-23F7-BA38-C982-D1E74D58CD37}"/>
              </a:ext>
            </a:extLst>
          </p:cNvPr>
          <p:cNvPicPr>
            <a:picLocks noChangeAspect="1"/>
          </p:cNvPicPr>
          <p:nvPr/>
        </p:nvPicPr>
        <p:blipFill>
          <a:blip r:embed="rId3"/>
          <a:stretch>
            <a:fillRect/>
          </a:stretch>
        </p:blipFill>
        <p:spPr>
          <a:xfrm>
            <a:off x="1452242" y="2418671"/>
            <a:ext cx="4419235" cy="3152575"/>
          </a:xfrm>
          <a:prstGeom prst="rect">
            <a:avLst/>
          </a:prstGeom>
        </p:spPr>
      </p:pic>
      <p:sp>
        <p:nvSpPr>
          <p:cNvPr id="8" name="文字方塊 7">
            <a:extLst>
              <a:ext uri="{FF2B5EF4-FFF2-40B4-BE49-F238E27FC236}">
                <a16:creationId xmlns:a16="http://schemas.microsoft.com/office/drawing/2014/main" id="{CE657CB5-5969-702A-21C9-80B114B0E1B4}"/>
              </a:ext>
            </a:extLst>
          </p:cNvPr>
          <p:cNvSpPr txBox="1"/>
          <p:nvPr/>
        </p:nvSpPr>
        <p:spPr>
          <a:xfrm>
            <a:off x="1828621" y="1845935"/>
            <a:ext cx="366647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生成式</a:t>
            </a: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AI</a:t>
            </a: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導論 </a:t>
            </a: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2024</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9" name="文字方塊 8">
            <a:extLst>
              <a:ext uri="{FF2B5EF4-FFF2-40B4-BE49-F238E27FC236}">
                <a16:creationId xmlns:a16="http://schemas.microsoft.com/office/drawing/2014/main" id="{A4246B01-78E7-60C3-8633-BF70B81BE09C}"/>
              </a:ext>
            </a:extLst>
          </p:cNvPr>
          <p:cNvSpPr txBox="1"/>
          <p:nvPr/>
        </p:nvSpPr>
        <p:spPr>
          <a:xfrm>
            <a:off x="6971765" y="1854481"/>
            <a:ext cx="366647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機器學習 </a:t>
            </a:r>
            <a:r>
              <a:rPr kumimoji="0" lang="en-US" altLang="zh-TW"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2021</a:t>
            </a:r>
            <a:endParaRPr kumimoji="0" lang="zh-TW" altLang="en-US" sz="2400" b="1"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sp>
        <p:nvSpPr>
          <p:cNvPr id="11" name="文字方塊 10">
            <a:extLst>
              <a:ext uri="{FF2B5EF4-FFF2-40B4-BE49-F238E27FC236}">
                <a16:creationId xmlns:a16="http://schemas.microsoft.com/office/drawing/2014/main" id="{D6A5902F-3A54-F2C1-3473-32DACE71E008}"/>
              </a:ext>
            </a:extLst>
          </p:cNvPr>
          <p:cNvSpPr txBox="1"/>
          <p:nvPr/>
        </p:nvSpPr>
        <p:spPr>
          <a:xfrm>
            <a:off x="6637577" y="5598528"/>
            <a:ext cx="433485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Aptos" panose="02110004020202020204"/>
                <a:ea typeface="新細明體" panose="02020500000000000000" pitchFamily="18" charset="-120"/>
                <a:cs typeface="+mn-cs"/>
              </a:rPr>
              <a:t>https://www.youtube.com/playlist?list=PLJV_el3uVTsMhtt7_Y6sgTHGHp1Vb2P2J</a:t>
            </a:r>
          </a:p>
        </p:txBody>
      </p:sp>
      <p:pic>
        <p:nvPicPr>
          <p:cNvPr id="13" name="圖片 12">
            <a:extLst>
              <a:ext uri="{FF2B5EF4-FFF2-40B4-BE49-F238E27FC236}">
                <a16:creationId xmlns:a16="http://schemas.microsoft.com/office/drawing/2014/main" id="{94CB9051-AF67-3778-E632-DF3BDBB15DF2}"/>
              </a:ext>
            </a:extLst>
          </p:cNvPr>
          <p:cNvPicPr>
            <a:picLocks noChangeAspect="1"/>
          </p:cNvPicPr>
          <p:nvPr/>
        </p:nvPicPr>
        <p:blipFill>
          <a:blip r:embed="rId4"/>
          <a:stretch>
            <a:fillRect/>
          </a:stretch>
        </p:blipFill>
        <p:spPr>
          <a:xfrm>
            <a:off x="6450991" y="2298730"/>
            <a:ext cx="4334854" cy="3309238"/>
          </a:xfrm>
          <a:prstGeom prst="rect">
            <a:avLst/>
          </a:prstGeom>
        </p:spPr>
      </p:pic>
    </p:spTree>
    <p:extLst>
      <p:ext uri="{BB962C8B-B14F-4D97-AF65-F5344CB8AC3E}">
        <p14:creationId xmlns:p14="http://schemas.microsoft.com/office/powerpoint/2010/main" val="97289673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D6599A4-F308-44AF-2796-B9EA1E65303F}"/>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作業評分</a:t>
            </a:r>
          </a:p>
        </p:txBody>
      </p:sp>
      <p:sp>
        <p:nvSpPr>
          <p:cNvPr id="3" name="內容版面配置區 2">
            <a:extLst>
              <a:ext uri="{FF2B5EF4-FFF2-40B4-BE49-F238E27FC236}">
                <a16:creationId xmlns:a16="http://schemas.microsoft.com/office/drawing/2014/main" id="{BD94B3D8-C11C-99B4-72F2-A8FBC47911E9}"/>
              </a:ext>
            </a:extLst>
          </p:cNvPr>
          <p:cNvSpPr>
            <a:spLocks noGrp="1"/>
          </p:cNvSpPr>
          <p:nvPr>
            <p:ph idx="1"/>
          </p:nvPr>
        </p:nvSpPr>
        <p:spPr/>
        <p:txBody>
          <a:bodyPr>
            <a:normAutofit/>
          </a:bodyPr>
          <a:lstStyle/>
          <a:p>
            <a:r>
              <a:rPr lang="zh-TW" altLang="en-US" dirty="0">
                <a:latin typeface="微軟正黑體" panose="020B0604030504040204" pitchFamily="34" charset="-120"/>
                <a:ea typeface="微軟正黑體" panose="020B0604030504040204" pitchFamily="34" charset="-120"/>
              </a:rPr>
              <a:t>評分方式：</a:t>
            </a:r>
            <a:r>
              <a:rPr lang="en-US" altLang="zh-TW" dirty="0">
                <a:latin typeface="微軟正黑體" panose="020B0604030504040204" pitchFamily="34" charset="-120"/>
                <a:ea typeface="微軟正黑體" panose="020B0604030504040204" pitchFamily="34" charset="-120"/>
              </a:rPr>
              <a:t>10 </a:t>
            </a:r>
            <a:r>
              <a:rPr lang="zh-TW" altLang="en-US" dirty="0">
                <a:latin typeface="微軟正黑體" panose="020B0604030504040204" pitchFamily="34" charset="-120"/>
                <a:ea typeface="微軟正黑體" panose="020B0604030504040204" pitchFamily="34" charset="-120"/>
              </a:rPr>
              <a:t>個作業，每一個 </a:t>
            </a:r>
            <a:r>
              <a:rPr lang="en-US" altLang="zh-TW" dirty="0">
                <a:latin typeface="微軟正黑體" panose="020B0604030504040204" pitchFamily="34" charset="-120"/>
                <a:ea typeface="微軟正黑體" panose="020B0604030504040204" pitchFamily="34" charset="-120"/>
              </a:rPr>
              <a:t>10 </a:t>
            </a:r>
            <a:r>
              <a:rPr lang="zh-TW" altLang="en-US" dirty="0">
                <a:latin typeface="微軟正黑體" panose="020B0604030504040204" pitchFamily="34" charset="-120"/>
                <a:ea typeface="微軟正黑體" panose="020B0604030504040204" pitchFamily="34" charset="-120"/>
              </a:rPr>
              <a:t>分</a:t>
            </a:r>
            <a:endParaRPr lang="en-US" altLang="zh-TW" dirty="0">
              <a:latin typeface="微軟正黑體" panose="020B0604030504040204" pitchFamily="34" charset="-120"/>
              <a:ea typeface="微軟正黑體" panose="020B0604030504040204" pitchFamily="34" charset="-120"/>
            </a:endParaRPr>
          </a:p>
          <a:p>
            <a:pPr lvl="1"/>
            <a:r>
              <a:rPr lang="zh-TW" altLang="en-US" sz="2800" dirty="0">
                <a:latin typeface="微軟正黑體" panose="020B0604030504040204" pitchFamily="34" charset="-120"/>
                <a:ea typeface="微軟正黑體" panose="020B0604030504040204" pitchFamily="34" charset="-120"/>
              </a:rPr>
              <a:t>作業都是用 </a:t>
            </a:r>
            <a:r>
              <a:rPr lang="en-US" altLang="zh-TW" sz="2800" dirty="0">
                <a:latin typeface="微軟正黑體" panose="020B0604030504040204" pitchFamily="34" charset="-120"/>
                <a:ea typeface="微軟正黑體" panose="020B0604030504040204" pitchFamily="34" charset="-120"/>
              </a:rPr>
              <a:t>Python (</a:t>
            </a:r>
            <a:r>
              <a:rPr lang="zh-TW" altLang="en-US" sz="2800" dirty="0">
                <a:latin typeface="微軟正黑體" panose="020B0604030504040204" pitchFamily="34" charset="-120"/>
                <a:ea typeface="微軟正黑體" panose="020B0604030504040204" pitchFamily="34" charset="-120"/>
              </a:rPr>
              <a:t>本課程不會教 </a:t>
            </a:r>
            <a:r>
              <a:rPr lang="en-US" altLang="zh-TW" sz="2800" dirty="0">
                <a:latin typeface="微軟正黑體" panose="020B0604030504040204" pitchFamily="34" charset="-120"/>
                <a:ea typeface="微軟正黑體" panose="020B0604030504040204" pitchFamily="34" charset="-120"/>
              </a:rPr>
              <a:t>Python)</a:t>
            </a:r>
          </a:p>
          <a:p>
            <a:pPr lvl="1"/>
            <a:r>
              <a:rPr lang="zh-TW" altLang="en-US" sz="2800" dirty="0">
                <a:latin typeface="微軟正黑體" panose="020B0604030504040204" pitchFamily="34" charset="-120"/>
                <a:ea typeface="微軟正黑體" panose="020B0604030504040204" pitchFamily="34" charset="-120"/>
              </a:rPr>
              <a:t>假設完全不會寫程式，按照助教的指示可以拿到 </a:t>
            </a:r>
            <a:r>
              <a:rPr lang="en-US" altLang="zh-TW" sz="2800" dirty="0">
                <a:latin typeface="微軟正黑體" panose="020B0604030504040204" pitchFamily="34" charset="-120"/>
                <a:ea typeface="微軟正黑體" panose="020B0604030504040204" pitchFamily="34" charset="-120"/>
              </a:rPr>
              <a:t>6</a:t>
            </a:r>
            <a:r>
              <a:rPr lang="zh-TW" altLang="en-US" sz="2800" dirty="0">
                <a:latin typeface="微軟正黑體" panose="020B0604030504040204" pitchFamily="34" charset="-120"/>
                <a:ea typeface="微軟正黑體" panose="020B0604030504040204" pitchFamily="34" charset="-120"/>
              </a:rPr>
              <a:t> 分以上的成績</a:t>
            </a:r>
            <a:endParaRPr lang="en-US" altLang="zh-TW" sz="2800" dirty="0">
              <a:latin typeface="微軟正黑體" panose="020B0604030504040204" pitchFamily="34" charset="-120"/>
              <a:ea typeface="微軟正黑體" panose="020B0604030504040204" pitchFamily="34" charset="-120"/>
            </a:endParaRPr>
          </a:p>
          <a:p>
            <a:r>
              <a:rPr lang="zh-TW" altLang="en-US" dirty="0">
                <a:solidFill>
                  <a:srgbClr val="374151"/>
                </a:solidFill>
                <a:latin typeface="微軟正黑體" panose="020B0604030504040204" pitchFamily="34" charset="-120"/>
                <a:ea typeface="微軟正黑體" panose="020B0604030504040204" pitchFamily="34" charset="-120"/>
              </a:rPr>
              <a:t>助教範例程式會跑在 </a:t>
            </a:r>
            <a:r>
              <a:rPr lang="en-US" altLang="zh-TW" dirty="0" err="1">
                <a:solidFill>
                  <a:srgbClr val="374151"/>
                </a:solidFill>
                <a:latin typeface="微軟正黑體" panose="020B0604030504040204" pitchFamily="34" charset="-120"/>
                <a:ea typeface="微軟正黑體" panose="020B0604030504040204" pitchFamily="34" charset="-120"/>
              </a:rPr>
              <a:t>Colab</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加分項目：透過觀看 </a:t>
            </a:r>
            <a:r>
              <a:rPr lang="en-US" altLang="zh-TW" dirty="0">
                <a:latin typeface="微軟正黑體" panose="020B0604030504040204" pitchFamily="34" charset="-120"/>
                <a:ea typeface="微軟正黑體" panose="020B0604030504040204" pitchFamily="34" charset="-120"/>
              </a:rPr>
              <a:t>NVIDIA</a:t>
            </a:r>
            <a:r>
              <a:rPr lang="zh-TW" altLang="en-US" dirty="0">
                <a:latin typeface="微軟正黑體" panose="020B0604030504040204" pitchFamily="34" charset="-120"/>
                <a:ea typeface="微軟正黑體" panose="020B0604030504040204" pitchFamily="34" charset="-120"/>
              </a:rPr>
              <a:t> 線上課程可以取得額外成績</a:t>
            </a:r>
            <a:endParaRPr lang="en-US" altLang="zh-TW" dirty="0">
              <a:latin typeface="微軟正黑體" panose="020B0604030504040204" pitchFamily="34" charset="-120"/>
              <a:ea typeface="微軟正黑體" panose="020B0604030504040204" pitchFamily="34" charset="-120"/>
            </a:endParaRPr>
          </a:p>
          <a:p>
            <a:pPr lvl="1"/>
            <a:r>
              <a:rPr lang="zh-TW" altLang="en-US" sz="2800" dirty="0">
                <a:latin typeface="微軟正黑體" panose="020B0604030504040204" pitchFamily="34" charset="-120"/>
                <a:ea typeface="微軟正黑體" panose="020B0604030504040204" pitchFamily="34" charset="-120"/>
              </a:rPr>
              <a:t>詳情請助教下週公布</a:t>
            </a:r>
            <a:endParaRPr lang="en-US" altLang="zh-TW" sz="2800"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授課團隊將按照課程的規定給予成績，不得在學期末向教師提出成績調整請求。</a:t>
            </a:r>
            <a:endParaRPr lang="en-US" altLang="zh-TW"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272253752"/>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CDE9DA1-4404-B74E-0147-BA33B7ECF5B9}"/>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台灣大學學生加簽本課程規則</a:t>
            </a:r>
          </a:p>
        </p:txBody>
      </p:sp>
      <p:sp>
        <p:nvSpPr>
          <p:cNvPr id="3" name="內容版面配置區 2">
            <a:extLst>
              <a:ext uri="{FF2B5EF4-FFF2-40B4-BE49-F238E27FC236}">
                <a16:creationId xmlns:a16="http://schemas.microsoft.com/office/drawing/2014/main" id="{5B01B071-FA94-DA1D-D772-2C4584A19E00}"/>
              </a:ext>
            </a:extLst>
          </p:cNvPr>
          <p:cNvSpPr>
            <a:spLocks noGrp="1"/>
          </p:cNvSpPr>
          <p:nvPr>
            <p:ph idx="1"/>
          </p:nvPr>
        </p:nvSpPr>
        <p:spPr/>
        <p:txBody>
          <a:bodyPr>
            <a:normAutofit/>
          </a:bodyPr>
          <a:lstStyle/>
          <a:p>
            <a:r>
              <a:rPr lang="zh-TW" altLang="en-US" dirty="0">
                <a:latin typeface="微軟正黑體" panose="020B0604030504040204" pitchFamily="34" charset="-120"/>
                <a:ea typeface="微軟正黑體" panose="020B0604030504040204" pitchFamily="34" charset="-120"/>
              </a:rPr>
              <a:t>注意：以下加簽規則僅限台灣大學的學生</a:t>
            </a:r>
            <a:r>
              <a:rPr lang="en-US" altLang="zh-TW" dirty="0">
                <a:latin typeface="微軟正黑體" panose="020B0604030504040204" pitchFamily="34" charset="-120"/>
                <a:ea typeface="微軟正黑體" panose="020B0604030504040204" pitchFamily="34" charset="-120"/>
              </a:rPr>
              <a:t>!</a:t>
            </a:r>
            <a:endParaRPr lang="zh-TW" altLang="en-US"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這門課是 </a:t>
            </a:r>
            <a:r>
              <a:rPr lang="en-US" altLang="zh-TW" dirty="0">
                <a:latin typeface="微軟正黑體" panose="020B0604030504040204" pitchFamily="34" charset="-120"/>
                <a:ea typeface="微軟正黑體" panose="020B0604030504040204" pitchFamily="34" charset="-120"/>
              </a:rPr>
              <a:t>AI </a:t>
            </a:r>
            <a:r>
              <a:rPr lang="zh-TW" altLang="en-US" dirty="0">
                <a:latin typeface="微軟正黑體" panose="020B0604030504040204" pitchFamily="34" charset="-120"/>
                <a:ea typeface="微軟正黑體" panose="020B0604030504040204" pitchFamily="34" charset="-120"/>
              </a:rPr>
              <a:t>聯盟的跨校課程，其他學校學生的選課與加簽流程依各校規定辦理</a:t>
            </a:r>
            <a:endParaRPr lang="en-US" altLang="zh-TW" dirty="0">
              <a:latin typeface="微軟正黑體" panose="020B0604030504040204" pitchFamily="34" charset="-120"/>
              <a:ea typeface="微軟正黑體" panose="020B0604030504040204" pitchFamily="34" charset="-120"/>
            </a:endParaRPr>
          </a:p>
          <a:p>
            <a:pPr lvl="1"/>
            <a:r>
              <a:rPr lang="zh-TW" altLang="en-US" sz="2800" dirty="0">
                <a:latin typeface="微軟正黑體" panose="020B0604030504040204" pitchFamily="34" charset="-120"/>
                <a:ea typeface="微軟正黑體" panose="020B0604030504040204" pitchFamily="34" charset="-120"/>
              </a:rPr>
              <a:t>授課教師不會經手其他學校學生的加簽事宜</a:t>
            </a:r>
            <a:endParaRPr lang="en-US" altLang="zh-TW" sz="2800" dirty="0">
              <a:latin typeface="微軟正黑體" panose="020B0604030504040204" pitchFamily="34" charset="-120"/>
              <a:ea typeface="微軟正黑體" panose="020B0604030504040204" pitchFamily="34" charset="-120"/>
            </a:endParaRPr>
          </a:p>
          <a:p>
            <a:pPr lvl="1"/>
            <a:r>
              <a:rPr lang="zh-TW" altLang="en-US" sz="2800" dirty="0">
                <a:latin typeface="微軟正黑體" panose="020B0604030504040204" pitchFamily="34" charset="-120"/>
                <a:ea typeface="微軟正黑體" panose="020B0604030504040204" pitchFamily="34" charset="-120"/>
              </a:rPr>
              <a:t>其他學校學生如果要加簽本課程請向該校的教務單位或負責 </a:t>
            </a:r>
            <a:r>
              <a:rPr lang="en-US" altLang="zh-TW" sz="2800" dirty="0">
                <a:latin typeface="微軟正黑體" panose="020B0604030504040204" pitchFamily="34" charset="-120"/>
                <a:ea typeface="微軟正黑體" panose="020B0604030504040204" pitchFamily="34" charset="-120"/>
              </a:rPr>
              <a:t>AI </a:t>
            </a:r>
            <a:r>
              <a:rPr lang="zh-TW" altLang="en-US" sz="2800" dirty="0">
                <a:latin typeface="微軟正黑體" panose="020B0604030504040204" pitchFamily="34" charset="-120"/>
                <a:ea typeface="微軟正黑體" panose="020B0604030504040204" pitchFamily="34" charset="-120"/>
              </a:rPr>
              <a:t>聯盟課程的承辦人員進一步詢問加簽的可能性</a:t>
            </a:r>
            <a:endParaRPr lang="en-US" altLang="zh-TW" sz="2800"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82137023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1E606-6A9C-D2A3-2A4E-67F9ED6A1025}"/>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887A8516-EFD4-F69F-42FA-347D788951F3}"/>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台灣大學學生加簽本課程規則</a:t>
            </a:r>
          </a:p>
        </p:txBody>
      </p:sp>
      <p:sp>
        <p:nvSpPr>
          <p:cNvPr id="3" name="內容版面配置區 2">
            <a:extLst>
              <a:ext uri="{FF2B5EF4-FFF2-40B4-BE49-F238E27FC236}">
                <a16:creationId xmlns:a16="http://schemas.microsoft.com/office/drawing/2014/main" id="{1FBE2F92-F55D-A5D7-5BFC-454AAC99AB47}"/>
              </a:ext>
            </a:extLst>
          </p:cNvPr>
          <p:cNvSpPr>
            <a:spLocks noGrp="1"/>
          </p:cNvSpPr>
          <p:nvPr>
            <p:ph idx="1"/>
          </p:nvPr>
        </p:nvSpPr>
        <p:spPr>
          <a:xfrm>
            <a:off x="838200" y="1825625"/>
            <a:ext cx="4822371" cy="4351338"/>
          </a:xfrm>
        </p:spPr>
        <p:txBody>
          <a:bodyPr>
            <a:normAutofit lnSpcReduction="10000"/>
          </a:bodyPr>
          <a:lstStyle/>
          <a:p>
            <a:r>
              <a:rPr lang="zh-TW" altLang="en-US" dirty="0">
                <a:latin typeface="微軟正黑體" panose="020B0604030504040204" pitchFamily="34" charset="-120"/>
                <a:ea typeface="微軟正黑體" panose="020B0604030504040204" pitchFamily="34" charset="-120"/>
              </a:rPr>
              <a:t>請在</a:t>
            </a:r>
            <a:r>
              <a:rPr lang="en-US" altLang="zh-TW" dirty="0">
                <a:latin typeface="微軟正黑體" panose="020B0604030504040204" pitchFamily="34" charset="-120"/>
                <a:ea typeface="微軟正黑體" panose="020B0604030504040204" pitchFamily="34" charset="-120"/>
              </a:rPr>
              <a:t>9/12 (</a:t>
            </a:r>
            <a:r>
              <a:rPr lang="zh-TW" altLang="en-US" dirty="0">
                <a:latin typeface="微軟正黑體" panose="020B0604030504040204" pitchFamily="34" charset="-120"/>
                <a:ea typeface="微軟正黑體" panose="020B0604030504040204" pitchFamily="34" charset="-120"/>
              </a:rPr>
              <a:t>五</a:t>
            </a:r>
            <a:r>
              <a:rPr lang="en-US" altLang="zh-TW" dirty="0">
                <a:latin typeface="微軟正黑體" panose="020B0604030504040204" pitchFamily="34" charset="-120"/>
                <a:ea typeface="微軟正黑體" panose="020B0604030504040204" pitchFamily="34" charset="-120"/>
              </a:rPr>
              <a:t>) 18:00</a:t>
            </a:r>
            <a:r>
              <a:rPr lang="zh-TW" altLang="en-US" dirty="0">
                <a:latin typeface="微軟正黑體" panose="020B0604030504040204" pitchFamily="34" charset="-120"/>
                <a:ea typeface="微軟正黑體" panose="020B0604030504040204" pitchFamily="34" charset="-120"/>
              </a:rPr>
              <a:t>前填寫加簽表單</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課程授權碼會寄送至你填寫表單時提供的信箱</a:t>
            </a:r>
            <a:endParaRPr lang="en-US" altLang="zh-TW" dirty="0">
              <a:latin typeface="微軟正黑體" panose="020B0604030504040204" pitchFamily="34" charset="-120"/>
              <a:ea typeface="微軟正黑體" panose="020B0604030504040204" pitchFamily="34" charset="-120"/>
            </a:endParaRPr>
          </a:p>
          <a:p>
            <a:pPr lvl="1"/>
            <a:r>
              <a:rPr lang="zh-TW" altLang="en-US" sz="2800" dirty="0">
                <a:latin typeface="微軟正黑體" panose="020B0604030504040204" pitchFamily="34" charset="-120"/>
                <a:ea typeface="微軟正黑體" panose="020B0604030504040204" pitchFamily="34" charset="-120"/>
              </a:rPr>
              <a:t>請務必填寫正確信箱</a:t>
            </a:r>
            <a:endParaRPr lang="en-US" altLang="zh-TW" sz="2800" dirty="0">
              <a:latin typeface="微軟正黑體" panose="020B0604030504040204" pitchFamily="34" charset="-120"/>
              <a:ea typeface="微軟正黑體" panose="020B0604030504040204" pitchFamily="34" charset="-120"/>
            </a:endParaRPr>
          </a:p>
          <a:p>
            <a:pPr lvl="1"/>
            <a:r>
              <a:rPr lang="zh-TW" altLang="en-US" sz="2800" dirty="0">
                <a:latin typeface="微軟正黑體" panose="020B0604030504040204" pitchFamily="34" charset="-120"/>
                <a:ea typeface="微軟正黑體" panose="020B0604030504040204" pitchFamily="34" charset="-120"/>
              </a:rPr>
              <a:t>授權碼儘量在 </a:t>
            </a:r>
            <a:r>
              <a:rPr lang="en-US" altLang="zh-TW" sz="2800" dirty="0">
                <a:latin typeface="微軟正黑體" panose="020B0604030504040204" pitchFamily="34" charset="-120"/>
                <a:ea typeface="微軟正黑體" panose="020B0604030504040204" pitchFamily="34" charset="-120"/>
              </a:rPr>
              <a:t>9/12 (</a:t>
            </a:r>
            <a:r>
              <a:rPr lang="zh-TW" altLang="en-US" sz="2800" dirty="0">
                <a:latin typeface="微軟正黑體" panose="020B0604030504040204" pitchFamily="34" charset="-120"/>
                <a:ea typeface="微軟正黑體" panose="020B0604030504040204" pitchFamily="34" charset="-120"/>
              </a:rPr>
              <a:t>五</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 當天寄出</a:t>
            </a:r>
            <a:endParaRPr lang="en-US" altLang="zh-TW" sz="2800" dirty="0">
              <a:latin typeface="微軟正黑體" panose="020B0604030504040204" pitchFamily="34" charset="-120"/>
              <a:ea typeface="微軟正黑體" panose="020B0604030504040204" pitchFamily="34" charset="-120"/>
            </a:endParaRPr>
          </a:p>
          <a:p>
            <a:r>
              <a:rPr lang="zh-TW" altLang="en-US" sz="3200" dirty="0">
                <a:latin typeface="微軟正黑體" panose="020B0604030504040204" pitchFamily="34" charset="-120"/>
                <a:ea typeface="微軟正黑體" panose="020B0604030504040204" pitchFamily="34" charset="-120"/>
              </a:rPr>
              <a:t>表單連結：</a:t>
            </a:r>
            <a:r>
              <a:rPr lang="en-US" altLang="zh-TW" dirty="0"/>
              <a:t> https://forms.gle/o7oHv3aWU3E3JUhc8</a:t>
            </a:r>
            <a:endParaRPr lang="en-US" altLang="zh-TW" sz="3200"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p:txBody>
      </p:sp>
      <p:pic>
        <p:nvPicPr>
          <p:cNvPr id="1026" name="Picture 2">
            <a:extLst>
              <a:ext uri="{FF2B5EF4-FFF2-40B4-BE49-F238E27FC236}">
                <a16:creationId xmlns:a16="http://schemas.microsoft.com/office/drawing/2014/main" id="{7339F85C-BF24-87D0-6B96-D943645150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1590108"/>
            <a:ext cx="4822371" cy="4822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8755948"/>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D395B7C-F463-773E-9A18-B19BED232832}"/>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台灣大學學生加簽本課程規則</a:t>
            </a:r>
            <a:endParaRPr lang="zh-TW" altLang="en-US" dirty="0"/>
          </a:p>
        </p:txBody>
      </p:sp>
      <p:sp>
        <p:nvSpPr>
          <p:cNvPr id="3" name="內容版面配置區 2">
            <a:extLst>
              <a:ext uri="{FF2B5EF4-FFF2-40B4-BE49-F238E27FC236}">
                <a16:creationId xmlns:a16="http://schemas.microsoft.com/office/drawing/2014/main" id="{5F160A30-44AF-F1F7-F3EB-A00510407763}"/>
              </a:ext>
            </a:extLst>
          </p:cNvPr>
          <p:cNvSpPr>
            <a:spLocks noGrp="1"/>
          </p:cNvSpPr>
          <p:nvPr>
            <p:ph idx="1"/>
          </p:nvPr>
        </p:nvSpPr>
        <p:spPr/>
        <p:txBody>
          <a:bodyPr>
            <a:normAutofit/>
          </a:bodyPr>
          <a:lstStyle/>
          <a:p>
            <a:r>
              <a:rPr lang="en-US" altLang="zh-TW" sz="2400" dirty="0">
                <a:latin typeface="微軟正黑體" panose="020B0604030504040204" pitchFamily="34" charset="-120"/>
                <a:ea typeface="微軟正黑體" panose="020B0604030504040204" pitchFamily="34" charset="-120"/>
              </a:rPr>
              <a:t>1. </a:t>
            </a:r>
            <a:r>
              <a:rPr lang="zh-TW" altLang="en-US" sz="2400" dirty="0">
                <a:latin typeface="微軟正黑體" panose="020B0604030504040204" pitchFamily="34" charset="-120"/>
                <a:ea typeface="微軟正黑體" panose="020B0604030504040204" pitchFamily="34" charset="-120"/>
              </a:rPr>
              <a:t>台灣大學電機資訊學院學生（範圍詳見加簽表單）</a:t>
            </a:r>
            <a:r>
              <a:rPr lang="zh-TW" altLang="en-US" sz="2400" b="1" dirty="0">
                <a:solidFill>
                  <a:srgbClr val="FF0000"/>
                </a:solidFill>
                <a:latin typeface="微軟正黑體" panose="020B0604030504040204" pitchFamily="34" charset="-120"/>
                <a:ea typeface="微軟正黑體" panose="020B0604030504040204" pitchFamily="34" charset="-120"/>
              </a:rPr>
              <a:t>且</a:t>
            </a:r>
            <a:r>
              <a:rPr lang="zh-TW" altLang="en-US" sz="2400" dirty="0">
                <a:latin typeface="微軟正黑體" panose="020B0604030504040204" pitchFamily="34" charset="-120"/>
                <a:ea typeface="微軟正黑體" panose="020B0604030504040204" pitchFamily="34" charset="-120"/>
              </a:rPr>
              <a:t>尚未修過電機系</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機器學習</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課號：</a:t>
            </a:r>
            <a:r>
              <a:rPr lang="en-US" altLang="zh-TW" sz="2400" dirty="0">
                <a:latin typeface="微軟正黑體" panose="020B0604030504040204" pitchFamily="34" charset="-120"/>
                <a:ea typeface="微軟正黑體" panose="020B0604030504040204" pitchFamily="34" charset="-120"/>
              </a:rPr>
              <a:t>EE5184</a:t>
            </a:r>
            <a:r>
              <a:rPr lang="zh-TW" altLang="en-US" sz="2400" dirty="0">
                <a:latin typeface="微軟正黑體" panose="020B0604030504040204" pitchFamily="34" charset="-120"/>
                <a:ea typeface="微軟正黑體" panose="020B0604030504040204" pitchFamily="34" charset="-120"/>
              </a:rPr>
              <a:t>，無論主授為誰</a:t>
            </a:r>
            <a:r>
              <a:rPr lang="en-US" altLang="zh-TW" sz="2400" dirty="0">
                <a:latin typeface="微軟正黑體" panose="020B0604030504040204" pitchFamily="34" charset="-120"/>
                <a:ea typeface="微軟正黑體" panose="020B0604030504040204" pitchFamily="34" charset="-120"/>
              </a:rPr>
              <a:t>) </a:t>
            </a:r>
            <a:r>
              <a:rPr lang="zh-TW" altLang="en-US" sz="2400" dirty="0">
                <a:latin typeface="微軟正黑體" panose="020B0604030504040204" pitchFamily="34" charset="-120"/>
                <a:ea typeface="微軟正黑體" panose="020B0604030504040204" pitchFamily="34" charset="-120"/>
              </a:rPr>
              <a:t>的同學，一律加簽。</a:t>
            </a:r>
            <a:endParaRPr lang="en-US" altLang="zh-TW" sz="2400" dirty="0">
              <a:latin typeface="微軟正黑體" panose="020B0604030504040204" pitchFamily="34" charset="-120"/>
              <a:ea typeface="微軟正黑體" panose="020B0604030504040204" pitchFamily="34" charset="-120"/>
            </a:endParaRPr>
          </a:p>
          <a:p>
            <a:pPr lvl="1"/>
            <a:r>
              <a:rPr lang="zh-TW" altLang="en-US" dirty="0">
                <a:latin typeface="微軟正黑體" panose="020B0604030504040204" pitchFamily="34" charset="-120"/>
                <a:ea typeface="微軟正黑體" panose="020B0604030504040204" pitchFamily="34" charset="-120"/>
              </a:rPr>
              <a:t>請注意，此條件僅適用於目前已經在該系所就讀的學生，未來可能加入的學生不在考量範圍內。</a:t>
            </a:r>
            <a:endParaRPr lang="en-US" altLang="zh-TW" dirty="0">
              <a:latin typeface="微軟正黑體" panose="020B0604030504040204" pitchFamily="34" charset="-120"/>
              <a:ea typeface="微軟正黑體" panose="020B0604030504040204" pitchFamily="34" charset="-120"/>
            </a:endParaRPr>
          </a:p>
          <a:p>
            <a:r>
              <a:rPr lang="en-US" altLang="zh-TW" sz="2400" dirty="0">
                <a:latin typeface="微軟正黑體" panose="020B0604030504040204" pitchFamily="34" charset="-120"/>
                <a:ea typeface="微軟正黑體" panose="020B0604030504040204" pitchFamily="34" charset="-120"/>
              </a:rPr>
              <a:t>2. </a:t>
            </a:r>
            <a:r>
              <a:rPr lang="zh-TW" altLang="en-US" sz="2400" dirty="0">
                <a:latin typeface="微軟正黑體" panose="020B0604030504040204" pitchFamily="34" charset="-120"/>
                <a:ea typeface="微軟正黑體" panose="020B0604030504040204" pitchFamily="34" charset="-120"/>
              </a:rPr>
              <a:t>過去曾填加簽單，表明希望加簽 </a:t>
            </a:r>
            <a:r>
              <a:rPr lang="en-US" altLang="zh-TW" sz="2400" dirty="0">
                <a:latin typeface="微軟正黑體" panose="020B0604030504040204" pitchFamily="34" charset="-120"/>
                <a:ea typeface="微軟正黑體" panose="020B0604030504040204" pitchFamily="34" charset="-120"/>
              </a:rPr>
              <a:t>2024 </a:t>
            </a:r>
            <a:r>
              <a:rPr lang="zh-TW" altLang="en-US" sz="2400" dirty="0">
                <a:latin typeface="微軟正黑體" panose="020B0604030504040204" pitchFamily="34" charset="-120"/>
                <a:ea typeface="微軟正黑體" panose="020B0604030504040204" pitchFamily="34" charset="-120"/>
              </a:rPr>
              <a:t>年</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生成式人工智慧導論</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或 </a:t>
            </a:r>
            <a:r>
              <a:rPr lang="en-US" altLang="zh-TW" sz="2400" dirty="0">
                <a:latin typeface="微軟正黑體" panose="020B0604030504040204" pitchFamily="34" charset="-120"/>
                <a:ea typeface="微軟正黑體" panose="020B0604030504040204" pitchFamily="34" charset="-120"/>
              </a:rPr>
              <a:t>2025 </a:t>
            </a:r>
            <a:r>
              <a:rPr lang="zh-TW" altLang="en-US" sz="2400" dirty="0">
                <a:latin typeface="微軟正黑體" panose="020B0604030504040204" pitchFamily="34" charset="-120"/>
                <a:ea typeface="微軟正黑體" panose="020B0604030504040204" pitchFamily="34" charset="-120"/>
              </a:rPr>
              <a:t>年春季班</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機器學習</a:t>
            </a:r>
            <a:r>
              <a:rPr lang="en-US" altLang="zh-TW" sz="2400" dirty="0">
                <a:latin typeface="微軟正黑體" panose="020B0604030504040204" pitchFamily="34" charset="-120"/>
                <a:ea typeface="微軟正黑體" panose="020B0604030504040204" pitchFamily="34" charset="-120"/>
              </a:rPr>
              <a:t>》</a:t>
            </a:r>
            <a:r>
              <a:rPr lang="zh-TW" altLang="en-US" sz="2400" dirty="0">
                <a:latin typeface="微軟正黑體" panose="020B0604030504040204" pitchFamily="34" charset="-120"/>
                <a:ea typeface="微軟正黑體" panose="020B0604030504040204" pitchFamily="34" charset="-120"/>
              </a:rPr>
              <a:t>，但未能加簽成功的同學，從中抽出 </a:t>
            </a:r>
            <a:r>
              <a:rPr lang="en-US" altLang="zh-TW" sz="2400" dirty="0">
                <a:latin typeface="微軟正黑體" panose="020B0604030504040204" pitchFamily="34" charset="-120"/>
                <a:ea typeface="微軟正黑體" panose="020B0604030504040204" pitchFamily="34" charset="-120"/>
              </a:rPr>
              <a:t>50 </a:t>
            </a:r>
            <a:r>
              <a:rPr lang="zh-TW" altLang="en-US" sz="2400" dirty="0">
                <a:latin typeface="微軟正黑體" panose="020B0604030504040204" pitchFamily="34" charset="-120"/>
                <a:ea typeface="微軟正黑體" panose="020B0604030504040204" pitchFamily="34" charset="-120"/>
              </a:rPr>
              <a:t>人。</a:t>
            </a:r>
            <a:endParaRPr lang="en-US" altLang="zh-TW" sz="2400" dirty="0">
              <a:latin typeface="微軟正黑體" panose="020B0604030504040204" pitchFamily="34" charset="-120"/>
              <a:ea typeface="微軟正黑體" panose="020B0604030504040204" pitchFamily="34" charset="-120"/>
            </a:endParaRPr>
          </a:p>
          <a:p>
            <a:r>
              <a:rPr lang="en-US" altLang="zh-TW" sz="2400" dirty="0">
                <a:latin typeface="微軟正黑體" panose="020B0604030504040204" pitchFamily="34" charset="-120"/>
                <a:ea typeface="微軟正黑體" panose="020B0604030504040204" pitchFamily="34" charset="-120"/>
              </a:rPr>
              <a:t>3. </a:t>
            </a:r>
            <a:r>
              <a:rPr lang="zh-TW" altLang="en-US" sz="2400" dirty="0">
                <a:latin typeface="微軟正黑體" panose="020B0604030504040204" pitchFamily="34" charset="-120"/>
                <a:ea typeface="微軟正黑體" panose="020B0604030504040204" pitchFamily="34" charset="-120"/>
              </a:rPr>
              <a:t>其餘同學再抽出 </a:t>
            </a:r>
            <a:r>
              <a:rPr lang="en-US" altLang="zh-TW" sz="2400" dirty="0">
                <a:latin typeface="微軟正黑體" panose="020B0604030504040204" pitchFamily="34" charset="-120"/>
                <a:ea typeface="微軟正黑體" panose="020B0604030504040204" pitchFamily="34" charset="-120"/>
              </a:rPr>
              <a:t>10 </a:t>
            </a:r>
            <a:r>
              <a:rPr lang="zh-TW" altLang="en-US" sz="2400" dirty="0">
                <a:latin typeface="微軟正黑體" panose="020B0604030504040204" pitchFamily="34" charset="-120"/>
                <a:ea typeface="微軟正黑體" panose="020B0604030504040204" pitchFamily="34" charset="-120"/>
              </a:rPr>
              <a:t>人。 </a:t>
            </a:r>
            <a:endParaRPr lang="en-US" altLang="zh-TW" sz="24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注意：抽籤不遞補、不轉讓。</a:t>
            </a:r>
            <a:endParaRPr lang="en-US" altLang="zh-TW" sz="2400" dirty="0">
              <a:latin typeface="微軟正黑體" panose="020B0604030504040204" pitchFamily="34" charset="-120"/>
              <a:ea typeface="微軟正黑體" panose="020B0604030504040204" pitchFamily="34" charset="-120"/>
            </a:endParaRPr>
          </a:p>
          <a:p>
            <a:r>
              <a:rPr lang="zh-TW" altLang="en-US" sz="2400" dirty="0">
                <a:latin typeface="微軟正黑體" panose="020B0604030504040204" pitchFamily="34" charset="-120"/>
                <a:ea typeface="微軟正黑體" panose="020B0604030504040204" pitchFamily="34" charset="-120"/>
              </a:rPr>
              <a:t>請確定你有打算修課才填寫加簽表單，也不要幫別人填寫。</a:t>
            </a:r>
          </a:p>
        </p:txBody>
      </p:sp>
    </p:spTree>
    <p:extLst>
      <p:ext uri="{BB962C8B-B14F-4D97-AF65-F5344CB8AC3E}">
        <p14:creationId xmlns:p14="http://schemas.microsoft.com/office/powerpoint/2010/main" val="333992023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0D88456-6386-389E-6352-A273381F077E}"/>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如果修這門課，表示你同意以下事項</a:t>
            </a:r>
          </a:p>
        </p:txBody>
      </p:sp>
      <p:sp>
        <p:nvSpPr>
          <p:cNvPr id="3" name="內容版面配置區 2">
            <a:extLst>
              <a:ext uri="{FF2B5EF4-FFF2-40B4-BE49-F238E27FC236}">
                <a16:creationId xmlns:a16="http://schemas.microsoft.com/office/drawing/2014/main" id="{02DD7BF1-6B9D-853B-82BC-3B10412057B5}"/>
              </a:ext>
            </a:extLst>
          </p:cNvPr>
          <p:cNvSpPr>
            <a:spLocks noGrp="1"/>
          </p:cNvSpPr>
          <p:nvPr>
            <p:ph idx="1"/>
          </p:nvPr>
        </p:nvSpPr>
        <p:spPr/>
        <p:txBody>
          <a:bodyPr/>
          <a:lstStyle/>
          <a:p>
            <a:r>
              <a:rPr lang="zh-TW" altLang="en-US" dirty="0">
                <a:latin typeface="微軟正黑體" panose="020B0604030504040204" pitchFamily="34" charset="-120"/>
                <a:ea typeface="微軟正黑體" panose="020B0604030504040204" pitchFamily="34" charset="-120"/>
              </a:rPr>
              <a:t>本人承諾遵守所有課程規則，包括但不限於作業提交、互動準則等，這些規則由授課團隊</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教師和助教團隊</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制定。</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這門課程將積極採用人工智慧技術批改作業，本人理解儘管授課團隊致力於確保評分的準確性，人工智慧系統仍可能出現偏差。若評分有誤，授課團隊會提供申訴管道。</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本課程將包含訓練人工智慧模型的作業，有些需要數小時的時間完成。請注意，由於模型訓練的隨機性，即便遵循課程助教的指示，也可能無法得到與助教完全相同的結果。</a:t>
            </a:r>
            <a:endParaRPr lang="en-US" altLang="zh-TW" dirty="0">
              <a:latin typeface="微軟正黑體" panose="020B0604030504040204" pitchFamily="34" charset="-120"/>
              <a:ea typeface="微軟正黑體" panose="020B0604030504040204" pitchFamily="34" charset="-120"/>
            </a:endParaRPr>
          </a:p>
          <a:p>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26701955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ge_1_wide_300dpi.png"/>
          <p:cNvPicPr>
            <a:picLocks noChangeAspect="1"/>
          </p:cNvPicPr>
          <p:nvPr/>
        </p:nvPicPr>
        <p:blipFill>
          <a:blip r:embed="rId4"/>
          <a:stretch>
            <a:fillRect/>
          </a:stretch>
        </p:blipFill>
        <p:spPr>
          <a:xfrm>
            <a:off x="1588" y="0"/>
            <a:ext cx="12188952" cy="6858000"/>
          </a:xfrm>
          <a:prstGeom prst="rect">
            <a:avLst/>
          </a:prstGeom>
        </p:spPr>
      </p:pic>
      <p:pic>
        <p:nvPicPr>
          <p:cNvPr id="3" name="mix_25s (audio-joiner.com) p1 all">
            <a:hlinkClick r:id="" action="ppaction://media"/>
            <a:extLst>
              <a:ext uri="{FF2B5EF4-FFF2-40B4-BE49-F238E27FC236}">
                <a16:creationId xmlns:a16="http://schemas.microsoft.com/office/drawing/2014/main" id="{3180D609-592E-91AA-1C66-923ABAE03BF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53801" y="60579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847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D950B783-D6FB-E486-0DF0-4A6E4D7D783E}"/>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如果修這門課，表示你同意以下事項</a:t>
            </a:r>
            <a:endParaRPr lang="zh-TW" altLang="en-US" dirty="0"/>
          </a:p>
        </p:txBody>
      </p:sp>
      <p:sp>
        <p:nvSpPr>
          <p:cNvPr id="3" name="內容版面配置區 2">
            <a:extLst>
              <a:ext uri="{FF2B5EF4-FFF2-40B4-BE49-F238E27FC236}">
                <a16:creationId xmlns:a16="http://schemas.microsoft.com/office/drawing/2014/main" id="{843A2955-472F-9E30-65C2-64520CD8C8FE}"/>
              </a:ext>
            </a:extLst>
          </p:cNvPr>
          <p:cNvSpPr>
            <a:spLocks noGrp="1"/>
          </p:cNvSpPr>
          <p:nvPr>
            <p:ph idx="1"/>
          </p:nvPr>
        </p:nvSpPr>
        <p:spPr/>
        <p:txBody>
          <a:bodyPr>
            <a:normAutofit/>
          </a:bodyPr>
          <a:lstStyle/>
          <a:p>
            <a:r>
              <a:rPr lang="zh-TW" altLang="en-US" dirty="0">
                <a:latin typeface="微軟正黑體" panose="020B0604030504040204" pitchFamily="34" charset="-120"/>
                <a:ea typeface="微軟正黑體" panose="020B0604030504040204" pitchFamily="34" charset="-120"/>
              </a:rPr>
              <a:t>本課程將利用</a:t>
            </a:r>
            <a:r>
              <a:rPr lang="en-US" altLang="zh-TW" dirty="0" err="1">
                <a:latin typeface="微軟正黑體" panose="020B0604030504040204" pitchFamily="34" charset="-120"/>
                <a:ea typeface="微軟正黑體" panose="020B0604030504040204" pitchFamily="34" charset="-120"/>
              </a:rPr>
              <a:t>Colab</a:t>
            </a:r>
            <a:r>
              <a:rPr lang="zh-TW" altLang="en-US" dirty="0">
                <a:latin typeface="微軟正黑體" panose="020B0604030504040204" pitchFamily="34" charset="-120"/>
                <a:ea typeface="微軟正黑體" panose="020B0604030504040204" pitchFamily="34" charset="-120"/>
              </a:rPr>
              <a:t>等平台提供的免費計算資源，這些資源雖然便利，但有其使用上的限制，如時間限制等，本人了解並接受這些限制。本課程的作業設計已考慮到這些限制，正常狀況下能夠在免費資源限制下順利完成作業，拿到及格 </a:t>
            </a:r>
            <a:r>
              <a:rPr lang="en-US" altLang="zh-TW" dirty="0">
                <a:latin typeface="微軟正黑體" panose="020B0604030504040204" pitchFamily="34" charset="-120"/>
                <a:ea typeface="微軟正黑體" panose="020B0604030504040204" pitchFamily="34" charset="-120"/>
              </a:rPr>
              <a:t>(C-</a:t>
            </a:r>
            <a:r>
              <a:rPr lang="zh-TW" altLang="en-US" dirty="0">
                <a:latin typeface="微軟正黑體" panose="020B0604030504040204" pitchFamily="34" charset="-120"/>
                <a:ea typeface="微軟正黑體" panose="020B0604030504040204" pitchFamily="34" charset="-120"/>
              </a:rPr>
              <a:t>、</a:t>
            </a:r>
            <a:r>
              <a:rPr lang="en-US" altLang="zh-TW" dirty="0">
                <a:latin typeface="微軟正黑體" panose="020B0604030504040204" pitchFamily="34" charset="-120"/>
                <a:ea typeface="微軟正黑體" panose="020B0604030504040204" pitchFamily="34" charset="-120"/>
              </a:rPr>
              <a:t>60</a:t>
            </a:r>
            <a:r>
              <a:rPr lang="zh-TW" altLang="en-US" dirty="0">
                <a:latin typeface="微軟正黑體" panose="020B0604030504040204" pitchFamily="34" charset="-120"/>
                <a:ea typeface="微軟正黑體" panose="020B0604030504040204" pitchFamily="34" charset="-120"/>
              </a:rPr>
              <a:t>分</a:t>
            </a:r>
            <a:r>
              <a:rPr lang="en-US" altLang="zh-TW" dirty="0">
                <a:latin typeface="微軟正黑體" panose="020B0604030504040204" pitchFamily="34" charset="-120"/>
                <a:ea typeface="微軟正黑體" panose="020B0604030504040204" pitchFamily="34" charset="-120"/>
              </a:rPr>
              <a:t>) </a:t>
            </a:r>
            <a:r>
              <a:rPr lang="zh-TW" altLang="en-US" dirty="0">
                <a:latin typeface="微軟正黑體" panose="020B0604030504040204" pitchFamily="34" charset="-120"/>
                <a:ea typeface="微軟正黑體" panose="020B0604030504040204" pitchFamily="34" charset="-120"/>
              </a:rPr>
              <a:t>以上的成績。</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本人理解有關訓練模型的作業，如果擁有額外的運算資源，會更容易取得高分，作業設計僅保證使用免費資源可以得到及格 </a:t>
            </a:r>
            <a:r>
              <a:rPr lang="en-US" altLang="zh-TW" dirty="0">
                <a:latin typeface="微軟正黑體" panose="020B0604030504040204" pitchFamily="34" charset="-120"/>
                <a:ea typeface="微軟正黑體" panose="020B0604030504040204" pitchFamily="34" charset="-120"/>
              </a:rPr>
              <a:t>(C-</a:t>
            </a:r>
            <a:r>
              <a:rPr lang="zh-TW" altLang="en-US" dirty="0">
                <a:latin typeface="微軟正黑體" panose="020B0604030504040204" pitchFamily="34" charset="-120"/>
                <a:ea typeface="微軟正黑體" panose="020B0604030504040204" pitchFamily="34" charset="-120"/>
              </a:rPr>
              <a:t>、</a:t>
            </a:r>
            <a:r>
              <a:rPr lang="en-US" altLang="zh-TW" dirty="0">
                <a:latin typeface="微軟正黑體" panose="020B0604030504040204" pitchFamily="34" charset="-120"/>
                <a:ea typeface="微軟正黑體" panose="020B0604030504040204" pitchFamily="34" charset="-120"/>
              </a:rPr>
              <a:t>60</a:t>
            </a:r>
            <a:r>
              <a:rPr lang="zh-TW" altLang="en-US" dirty="0">
                <a:latin typeface="微軟正黑體" panose="020B0604030504040204" pitchFamily="34" charset="-120"/>
                <a:ea typeface="微軟正黑體" panose="020B0604030504040204" pitchFamily="34" charset="-120"/>
              </a:rPr>
              <a:t>分</a:t>
            </a:r>
            <a:r>
              <a:rPr lang="en-US" altLang="zh-TW" dirty="0">
                <a:latin typeface="微軟正黑體" panose="020B0604030504040204" pitchFamily="34" charset="-120"/>
                <a:ea typeface="微軟正黑體" panose="020B0604030504040204" pitchFamily="34" charset="-120"/>
              </a:rPr>
              <a:t>) </a:t>
            </a:r>
            <a:r>
              <a:rPr lang="zh-TW" altLang="en-US" dirty="0">
                <a:latin typeface="微軟正黑體" panose="020B0604030504040204" pitchFamily="34" charset="-120"/>
                <a:ea typeface="微軟正黑體" panose="020B0604030504040204" pitchFamily="34" charset="-120"/>
              </a:rPr>
              <a:t>的成績，本課程並不提供運算資源。  </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本人不會利用生成式人工智慧技術從事任何違法或違背公序良俗的行為。</a:t>
            </a:r>
          </a:p>
        </p:txBody>
      </p:sp>
    </p:spTree>
    <p:extLst>
      <p:ext uri="{BB962C8B-B14F-4D97-AF65-F5344CB8AC3E}">
        <p14:creationId xmlns:p14="http://schemas.microsoft.com/office/powerpoint/2010/main" val="3905679105"/>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76DB9FA-9EAE-F85C-5F07-DCDA27111866}"/>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如何找助教問問題</a:t>
            </a:r>
            <a:endParaRPr lang="zh-TW" altLang="en-US" dirty="0"/>
          </a:p>
        </p:txBody>
      </p:sp>
      <p:sp>
        <p:nvSpPr>
          <p:cNvPr id="3" name="內容版面配置區 2">
            <a:extLst>
              <a:ext uri="{FF2B5EF4-FFF2-40B4-BE49-F238E27FC236}">
                <a16:creationId xmlns:a16="http://schemas.microsoft.com/office/drawing/2014/main" id="{C2553C29-C0E8-2A5C-D4D4-2408D4D1A4EF}"/>
              </a:ext>
            </a:extLst>
          </p:cNvPr>
          <p:cNvSpPr>
            <a:spLocks noGrp="1"/>
          </p:cNvSpPr>
          <p:nvPr>
            <p:ph idx="1"/>
          </p:nvPr>
        </p:nvSpPr>
        <p:spPr/>
        <p:txBody>
          <a:bodyPr>
            <a:normAutofit/>
          </a:bodyPr>
          <a:lstStyle/>
          <a:p>
            <a:r>
              <a:rPr lang="zh-TW" altLang="en-US" dirty="0">
                <a:latin typeface="微軟正黑體" panose="020B0604030504040204" pitchFamily="34" charset="-120"/>
                <a:ea typeface="微軟正黑體" panose="020B0604030504040204" pitchFamily="34" charset="-120"/>
              </a:rPr>
              <a:t>一週兩次助教時間 </a:t>
            </a:r>
            <a:r>
              <a:rPr lang="en-US" altLang="zh-TW" dirty="0">
                <a:latin typeface="微軟正黑體" panose="020B0604030504040204" pitchFamily="34" charset="-120"/>
                <a:ea typeface="微軟正黑體" panose="020B0604030504040204" pitchFamily="34" charset="-120"/>
              </a:rPr>
              <a:t>(</a:t>
            </a:r>
            <a:r>
              <a:rPr lang="zh-TW" altLang="en-US" dirty="0">
                <a:latin typeface="微軟正黑體" panose="020B0604030504040204" pitchFamily="34" charset="-120"/>
                <a:ea typeface="微軟正黑體" panose="020B0604030504040204" pitchFamily="34" charset="-120"/>
              </a:rPr>
              <a:t>線上直接問助教問題</a:t>
            </a:r>
            <a:r>
              <a:rPr lang="en-US" altLang="zh-TW" dirty="0">
                <a:latin typeface="微軟正黑體" panose="020B0604030504040204" pitchFamily="34" charset="-120"/>
                <a:ea typeface="微軟正黑體" panose="020B0604030504040204" pitchFamily="34" charset="-120"/>
              </a:rPr>
              <a:t>)</a:t>
            </a:r>
          </a:p>
          <a:p>
            <a:pPr lvl="1"/>
            <a:r>
              <a:rPr lang="zh-TW" altLang="en-US" sz="2800" dirty="0">
                <a:latin typeface="微軟正黑體" panose="020B0604030504040204" pitchFamily="34" charset="-120"/>
                <a:ea typeface="微軟正黑體" panose="020B0604030504040204" pitchFamily="34" charset="-120"/>
              </a:rPr>
              <a:t>週一</a:t>
            </a:r>
            <a:r>
              <a:rPr lang="en-US" altLang="zh-TW" sz="2800" dirty="0">
                <a:latin typeface="微軟正黑體" panose="020B0604030504040204" pitchFamily="34" charset="-120"/>
                <a:ea typeface="微軟正黑體" panose="020B0604030504040204" pitchFamily="34" charset="-120"/>
              </a:rPr>
              <a:t> 20:00~22:00</a:t>
            </a:r>
          </a:p>
          <a:p>
            <a:pPr lvl="1"/>
            <a:r>
              <a:rPr lang="zh-TW" altLang="en-US" sz="2800" dirty="0">
                <a:latin typeface="微軟正黑體" panose="020B0604030504040204" pitchFamily="34" charset="-120"/>
                <a:ea typeface="微軟正黑體" panose="020B0604030504040204" pitchFamily="34" charset="-120"/>
              </a:rPr>
              <a:t>週五</a:t>
            </a:r>
            <a:r>
              <a:rPr lang="en-US" altLang="zh-TW" sz="2800" dirty="0">
                <a:latin typeface="微軟正黑體" panose="020B0604030504040204" pitchFamily="34" charset="-120"/>
                <a:ea typeface="微軟正黑體" panose="020B0604030504040204" pitchFamily="34" charset="-120"/>
              </a:rPr>
              <a:t> 17:30~19:30 (</a:t>
            </a:r>
            <a:r>
              <a:rPr lang="zh-TW" altLang="en-US" sz="2800" dirty="0">
                <a:latin typeface="微軟正黑體" panose="020B0604030504040204" pitchFamily="34" charset="-120"/>
                <a:ea typeface="微軟正黑體" panose="020B0604030504040204" pitchFamily="34" charset="-120"/>
              </a:rPr>
              <a:t>下課後</a:t>
            </a:r>
            <a:r>
              <a:rPr lang="en-US" altLang="zh-TW" sz="2800" dirty="0">
                <a:latin typeface="微軟正黑體" panose="020B0604030504040204" pitchFamily="34" charset="-120"/>
                <a:ea typeface="微軟正黑體" panose="020B0604030504040204" pitchFamily="34" charset="-120"/>
              </a:rPr>
              <a:t>2</a:t>
            </a:r>
            <a:r>
              <a:rPr lang="zh-TW" altLang="en-US" sz="2800" dirty="0">
                <a:latin typeface="微軟正黑體" panose="020B0604030504040204" pitchFamily="34" charset="-120"/>
                <a:ea typeface="微軟正黑體" panose="020B0604030504040204" pitchFamily="34" charset="-120"/>
              </a:rPr>
              <a:t>小時</a:t>
            </a:r>
            <a:r>
              <a:rPr lang="en-US" altLang="zh-TW" sz="2800" dirty="0">
                <a:latin typeface="微軟正黑體" panose="020B0604030504040204" pitchFamily="34" charset="-120"/>
                <a:ea typeface="微軟正黑體" panose="020B0604030504040204" pitchFamily="34" charset="-120"/>
              </a:rPr>
              <a:t>),</a:t>
            </a:r>
          </a:p>
          <a:p>
            <a:r>
              <a:rPr lang="zh-TW" altLang="en-US" dirty="0">
                <a:latin typeface="微軟正黑體" panose="020B0604030504040204" pitchFamily="34" charset="-120"/>
                <a:ea typeface="微軟正黑體" panose="020B0604030504040204" pitchFamily="34" charset="-120"/>
              </a:rPr>
              <a:t>有問題歡迎在 </a:t>
            </a:r>
            <a:r>
              <a:rPr lang="en-US" altLang="zh-TW" dirty="0">
                <a:latin typeface="微軟正黑體" panose="020B0604030504040204" pitchFamily="34" charset="-120"/>
                <a:ea typeface="微軟正黑體" panose="020B0604030504040204" pitchFamily="34" charset="-120"/>
              </a:rPr>
              <a:t>NTU</a:t>
            </a:r>
            <a:r>
              <a:rPr lang="zh-TW" altLang="en-US" dirty="0">
                <a:latin typeface="微軟正黑體" panose="020B0604030504040204" pitchFamily="34" charset="-120"/>
                <a:ea typeface="微軟正黑體" panose="020B0604030504040204" pitchFamily="34" charset="-120"/>
              </a:rPr>
              <a:t> </a:t>
            </a:r>
            <a:r>
              <a:rPr lang="en-US" altLang="zh-TW" dirty="0">
                <a:latin typeface="微軟正黑體" panose="020B0604030504040204" pitchFamily="34" charset="-120"/>
                <a:ea typeface="微軟正黑體" panose="020B0604030504040204" pitchFamily="34" charset="-120"/>
              </a:rPr>
              <a:t>COOL </a:t>
            </a:r>
            <a:r>
              <a:rPr lang="zh-TW" altLang="en-US" dirty="0">
                <a:latin typeface="微軟正黑體" panose="020B0604030504040204" pitchFamily="34" charset="-120"/>
                <a:ea typeface="微軟正黑體" panose="020B0604030504040204" pitchFamily="34" charset="-120"/>
              </a:rPr>
              <a:t>上詢問</a:t>
            </a:r>
            <a:endParaRPr lang="en-US" altLang="zh-TW"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助教共同的 </a:t>
            </a:r>
            <a:r>
              <a:rPr lang="en-US" altLang="zh-TW" dirty="0">
                <a:latin typeface="微軟正黑體" panose="020B0604030504040204" pitchFamily="34" charset="-120"/>
                <a:ea typeface="微軟正黑體" panose="020B0604030504040204" pitchFamily="34" charset="-120"/>
              </a:rPr>
              <a:t>email</a:t>
            </a:r>
            <a:r>
              <a:rPr lang="zh-TW" altLang="en-US" dirty="0">
                <a:latin typeface="微軟正黑體" panose="020B0604030504040204" pitchFamily="34" charset="-120"/>
                <a:ea typeface="微軟正黑體" panose="020B0604030504040204" pitchFamily="34" charset="-120"/>
              </a:rPr>
              <a:t>：</a:t>
            </a:r>
            <a:r>
              <a:rPr lang="en-US" altLang="zh-TW" dirty="0">
                <a:latin typeface="微軟正黑體" panose="020B0604030504040204" pitchFamily="34" charset="-120"/>
                <a:ea typeface="微軟正黑體" panose="020B0604030504040204" pitchFamily="34" charset="-120"/>
              </a:rPr>
              <a:t>ntu-gen-ai-ml-2025-fall-ta@googlegroups.com</a:t>
            </a:r>
          </a:p>
          <a:p>
            <a:r>
              <a:rPr lang="zh-TW" altLang="en-US" dirty="0">
                <a:latin typeface="微軟正黑體" panose="020B0604030504040204" pitchFamily="34" charset="-120"/>
                <a:ea typeface="微軟正黑體" panose="020B0604030504040204" pitchFamily="34" charset="-120"/>
              </a:rPr>
              <a:t>請不要私訊老師、助教</a:t>
            </a:r>
            <a:endParaRPr lang="en-US" altLang="zh-TW" dirty="0">
              <a:latin typeface="微軟正黑體" panose="020B0604030504040204" pitchFamily="34" charset="-120"/>
              <a:ea typeface="微軟正黑體" panose="020B0604030504040204" pitchFamily="34" charset="-120"/>
            </a:endParaRPr>
          </a:p>
          <a:p>
            <a:endParaRPr lang="zh-TW" altLang="en-US"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849143447"/>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EAE4B52-16AB-ACF1-28DE-0FA86CA54C87}"/>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介紹本課程助教 </a:t>
            </a:r>
          </a:p>
        </p:txBody>
      </p:sp>
      <p:sp>
        <p:nvSpPr>
          <p:cNvPr id="3" name="內容版面配置區 2">
            <a:extLst>
              <a:ext uri="{FF2B5EF4-FFF2-40B4-BE49-F238E27FC236}">
                <a16:creationId xmlns:a16="http://schemas.microsoft.com/office/drawing/2014/main" id="{75EC92EB-B855-9E89-31AE-BADE5DF34D2D}"/>
              </a:ext>
            </a:extLst>
          </p:cNvPr>
          <p:cNvSpPr>
            <a:spLocks noGrp="1"/>
          </p:cNvSpPr>
          <p:nvPr>
            <p:ph idx="1"/>
          </p:nvPr>
        </p:nvSpPr>
        <p:spPr/>
        <p:txBody>
          <a:bodyPr/>
          <a:lstStyle/>
          <a:p>
            <a:endParaRPr lang="zh-TW" altLang="en-US" dirty="0"/>
          </a:p>
        </p:txBody>
      </p:sp>
      <p:sp>
        <p:nvSpPr>
          <p:cNvPr id="8" name="文字方塊 7">
            <a:extLst>
              <a:ext uri="{FF2B5EF4-FFF2-40B4-BE49-F238E27FC236}">
                <a16:creationId xmlns:a16="http://schemas.microsoft.com/office/drawing/2014/main" id="{53A5F818-BF2C-D44B-7476-FDC8F7C3BCB2}"/>
              </a:ext>
            </a:extLst>
          </p:cNvPr>
          <p:cNvSpPr txBox="1"/>
          <p:nvPr/>
        </p:nvSpPr>
        <p:spPr>
          <a:xfrm>
            <a:off x="3275445" y="5280817"/>
            <a:ext cx="2262909" cy="95410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TW" altLang="en-US"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大助教</a:t>
            </a:r>
            <a:endParaRPr kumimoji="0" lang="en-US" altLang="zh-TW" sz="2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a:p>
            <a:pPr algn="r"/>
            <a:r>
              <a:rPr lang="zh-TW" altLang="en-US" sz="2800" dirty="0">
                <a:latin typeface="微軟正黑體" panose="020B0604030504040204" pitchFamily="34" charset="-120"/>
                <a:ea typeface="微軟正黑體" panose="020B0604030504040204" pitchFamily="34" charset="-120"/>
              </a:rPr>
              <a:t>余奇恩</a:t>
            </a:r>
          </a:p>
        </p:txBody>
      </p:sp>
      <p:pic>
        <p:nvPicPr>
          <p:cNvPr id="3074" name="Picture 2" descr="未提供相片說明。">
            <a:extLst>
              <a:ext uri="{FF2B5EF4-FFF2-40B4-BE49-F238E27FC236}">
                <a16:creationId xmlns:a16="http://schemas.microsoft.com/office/drawing/2014/main" id="{8C4CBC95-C2A1-73A5-567F-32390EC9A55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1543" y="523567"/>
            <a:ext cx="5786653" cy="58108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5612931"/>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609979-4C00-1839-D58C-CC40AF948F32}"/>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8C800870-79D8-7A5B-27AA-6C54DD20B259}"/>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介紹本課程人類助教 </a:t>
            </a:r>
          </a:p>
        </p:txBody>
      </p:sp>
      <p:sp>
        <p:nvSpPr>
          <p:cNvPr id="10" name="文字方塊 9">
            <a:extLst>
              <a:ext uri="{FF2B5EF4-FFF2-40B4-BE49-F238E27FC236}">
                <a16:creationId xmlns:a16="http://schemas.microsoft.com/office/drawing/2014/main" id="{BE204785-16BF-4749-3B4B-D2A6E798F465}"/>
              </a:ext>
            </a:extLst>
          </p:cNvPr>
          <p:cNvSpPr txBox="1"/>
          <p:nvPr/>
        </p:nvSpPr>
        <p:spPr>
          <a:xfrm>
            <a:off x="976888" y="2945270"/>
            <a:ext cx="1417782"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李冠儀</a:t>
            </a:r>
          </a:p>
        </p:txBody>
      </p:sp>
      <p:sp>
        <p:nvSpPr>
          <p:cNvPr id="12" name="文字方塊 11">
            <a:extLst>
              <a:ext uri="{FF2B5EF4-FFF2-40B4-BE49-F238E27FC236}">
                <a16:creationId xmlns:a16="http://schemas.microsoft.com/office/drawing/2014/main" id="{9FE61570-6175-46DD-9D41-B5C1E62D9B8E}"/>
              </a:ext>
            </a:extLst>
          </p:cNvPr>
          <p:cNvSpPr txBox="1"/>
          <p:nvPr/>
        </p:nvSpPr>
        <p:spPr>
          <a:xfrm>
            <a:off x="2729470" y="2925133"/>
            <a:ext cx="1517073"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上官世昀</a:t>
            </a:r>
          </a:p>
        </p:txBody>
      </p:sp>
      <p:sp>
        <p:nvSpPr>
          <p:cNvPr id="16" name="文字方塊 15">
            <a:extLst>
              <a:ext uri="{FF2B5EF4-FFF2-40B4-BE49-F238E27FC236}">
                <a16:creationId xmlns:a16="http://schemas.microsoft.com/office/drawing/2014/main" id="{CEF22BB9-D72B-B674-ED78-4D5028CD6D30}"/>
              </a:ext>
            </a:extLst>
          </p:cNvPr>
          <p:cNvSpPr txBox="1"/>
          <p:nvPr/>
        </p:nvSpPr>
        <p:spPr>
          <a:xfrm>
            <a:off x="6448075" y="2945270"/>
            <a:ext cx="1237673"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劉建蘴</a:t>
            </a:r>
          </a:p>
        </p:txBody>
      </p:sp>
      <p:sp>
        <p:nvSpPr>
          <p:cNvPr id="18" name="文字方塊 17">
            <a:extLst>
              <a:ext uri="{FF2B5EF4-FFF2-40B4-BE49-F238E27FC236}">
                <a16:creationId xmlns:a16="http://schemas.microsoft.com/office/drawing/2014/main" id="{655B8A1F-9E52-A679-209F-1E94A4771F90}"/>
              </a:ext>
            </a:extLst>
          </p:cNvPr>
          <p:cNvSpPr txBox="1"/>
          <p:nvPr/>
        </p:nvSpPr>
        <p:spPr>
          <a:xfrm>
            <a:off x="8186368" y="2945270"/>
            <a:ext cx="134850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林熙哲</a:t>
            </a:r>
          </a:p>
        </p:txBody>
      </p:sp>
      <p:sp>
        <p:nvSpPr>
          <p:cNvPr id="20" name="文字方塊 19">
            <a:extLst>
              <a:ext uri="{FF2B5EF4-FFF2-40B4-BE49-F238E27FC236}">
                <a16:creationId xmlns:a16="http://schemas.microsoft.com/office/drawing/2014/main" id="{9BE28A1F-2C76-CC59-D80F-991A720ED815}"/>
              </a:ext>
            </a:extLst>
          </p:cNvPr>
          <p:cNvSpPr txBox="1"/>
          <p:nvPr/>
        </p:nvSpPr>
        <p:spPr>
          <a:xfrm>
            <a:off x="10111696" y="2945270"/>
            <a:ext cx="1089892" cy="38312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馮柏翰</a:t>
            </a:r>
          </a:p>
        </p:txBody>
      </p:sp>
      <p:sp>
        <p:nvSpPr>
          <p:cNvPr id="22" name="文字方塊 21">
            <a:extLst>
              <a:ext uri="{FF2B5EF4-FFF2-40B4-BE49-F238E27FC236}">
                <a16:creationId xmlns:a16="http://schemas.microsoft.com/office/drawing/2014/main" id="{B69A37F9-93B4-CB53-EBCB-48BCA1E0BE9C}"/>
              </a:ext>
            </a:extLst>
          </p:cNvPr>
          <p:cNvSpPr txBox="1"/>
          <p:nvPr/>
        </p:nvSpPr>
        <p:spPr>
          <a:xfrm>
            <a:off x="984690" y="4519599"/>
            <a:ext cx="1417782" cy="38312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陳竣瑋</a:t>
            </a:r>
          </a:p>
        </p:txBody>
      </p:sp>
      <p:sp>
        <p:nvSpPr>
          <p:cNvPr id="28" name="文字方塊 27">
            <a:extLst>
              <a:ext uri="{FF2B5EF4-FFF2-40B4-BE49-F238E27FC236}">
                <a16:creationId xmlns:a16="http://schemas.microsoft.com/office/drawing/2014/main" id="{A115DFB6-AE41-FCF6-1A38-79F5C2CC3472}"/>
              </a:ext>
            </a:extLst>
          </p:cNvPr>
          <p:cNvSpPr txBox="1"/>
          <p:nvPr/>
        </p:nvSpPr>
        <p:spPr>
          <a:xfrm>
            <a:off x="6572458" y="4519599"/>
            <a:ext cx="969161"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許景淯</a:t>
            </a:r>
          </a:p>
        </p:txBody>
      </p:sp>
      <p:sp>
        <p:nvSpPr>
          <p:cNvPr id="30" name="文字方塊 29">
            <a:extLst>
              <a:ext uri="{FF2B5EF4-FFF2-40B4-BE49-F238E27FC236}">
                <a16:creationId xmlns:a16="http://schemas.microsoft.com/office/drawing/2014/main" id="{28191581-EFF7-EDD6-78BD-67BFAA66AA8A}"/>
              </a:ext>
            </a:extLst>
          </p:cNvPr>
          <p:cNvSpPr txBox="1"/>
          <p:nvPr/>
        </p:nvSpPr>
        <p:spPr>
          <a:xfrm>
            <a:off x="10078021" y="1321356"/>
            <a:ext cx="1044203"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吳典叡</a:t>
            </a:r>
          </a:p>
        </p:txBody>
      </p:sp>
      <p:sp>
        <p:nvSpPr>
          <p:cNvPr id="32" name="文字方塊 31">
            <a:extLst>
              <a:ext uri="{FF2B5EF4-FFF2-40B4-BE49-F238E27FC236}">
                <a16:creationId xmlns:a16="http://schemas.microsoft.com/office/drawing/2014/main" id="{67323F95-4056-15CC-9762-6C1531475DA6}"/>
              </a:ext>
            </a:extLst>
          </p:cNvPr>
          <p:cNvSpPr txBox="1"/>
          <p:nvPr/>
        </p:nvSpPr>
        <p:spPr>
          <a:xfrm>
            <a:off x="10104901" y="4519599"/>
            <a:ext cx="1044203"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傅啟恩</a:t>
            </a:r>
          </a:p>
        </p:txBody>
      </p:sp>
      <p:sp>
        <p:nvSpPr>
          <p:cNvPr id="34" name="文字方塊 33">
            <a:extLst>
              <a:ext uri="{FF2B5EF4-FFF2-40B4-BE49-F238E27FC236}">
                <a16:creationId xmlns:a16="http://schemas.microsoft.com/office/drawing/2014/main" id="{4D3DB363-6D51-09F5-4B30-D51157DF8D6F}"/>
              </a:ext>
            </a:extLst>
          </p:cNvPr>
          <p:cNvSpPr txBox="1"/>
          <p:nvPr/>
        </p:nvSpPr>
        <p:spPr>
          <a:xfrm>
            <a:off x="1162854" y="6160859"/>
            <a:ext cx="1106715"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袁紹翔</a:t>
            </a:r>
          </a:p>
        </p:txBody>
      </p:sp>
      <p:pic>
        <p:nvPicPr>
          <p:cNvPr id="3074" name="Picture 2" descr="未提供相片說明。">
            <a:extLst>
              <a:ext uri="{FF2B5EF4-FFF2-40B4-BE49-F238E27FC236}">
                <a16:creationId xmlns:a16="http://schemas.microsoft.com/office/drawing/2014/main" id="{B931B04E-7746-BC0E-C1E1-036735F4F8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0797" y="1844164"/>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未提供相片說明。">
            <a:extLst>
              <a:ext uri="{FF2B5EF4-FFF2-40B4-BE49-F238E27FC236}">
                <a16:creationId xmlns:a16="http://schemas.microsoft.com/office/drawing/2014/main" id="{C7711DD3-DDAC-67D6-5CEA-8B5D3D996F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48007" y="1844164"/>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未提供相片說明。">
            <a:extLst>
              <a:ext uri="{FF2B5EF4-FFF2-40B4-BE49-F238E27FC236}">
                <a16:creationId xmlns:a16="http://schemas.microsoft.com/office/drawing/2014/main" id="{508FF801-FD92-D8E3-2731-1DF5F75014C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44683" y="1844164"/>
            <a:ext cx="10665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未提供相片說明。">
            <a:extLst>
              <a:ext uri="{FF2B5EF4-FFF2-40B4-BE49-F238E27FC236}">
                <a16:creationId xmlns:a16="http://schemas.microsoft.com/office/drawing/2014/main" id="{6B4DCEDC-86F4-ADCE-CFA3-FE0F601C4A6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111696" y="1844164"/>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可能是 1 人和海灘的圖像">
            <a:extLst>
              <a:ext uri="{FF2B5EF4-FFF2-40B4-BE49-F238E27FC236}">
                <a16:creationId xmlns:a16="http://schemas.microsoft.com/office/drawing/2014/main" id="{AD5C0EE3-C0AB-EC1B-82E1-37EA0592B63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90238" y="3455896"/>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未提供相片說明。">
            <a:extLst>
              <a:ext uri="{FF2B5EF4-FFF2-40B4-BE49-F238E27FC236}">
                <a16:creationId xmlns:a16="http://schemas.microsoft.com/office/drawing/2014/main" id="{5BBCCE44-5074-A83D-D359-36201E414C7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22081" y="3455896"/>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未提供相片說明。">
            <a:extLst>
              <a:ext uri="{FF2B5EF4-FFF2-40B4-BE49-F238E27FC236}">
                <a16:creationId xmlns:a16="http://schemas.microsoft.com/office/drawing/2014/main" id="{16DF7A1D-81FB-C2F9-8D1D-5C99FB51B21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075807" y="219553"/>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未提供相片說明。">
            <a:extLst>
              <a:ext uri="{FF2B5EF4-FFF2-40B4-BE49-F238E27FC236}">
                <a16:creationId xmlns:a16="http://schemas.microsoft.com/office/drawing/2014/main" id="{28B72C0A-0291-2413-4451-3E741B722AE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75807" y="3455896"/>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未提供相片說明。">
            <a:extLst>
              <a:ext uri="{FF2B5EF4-FFF2-40B4-BE49-F238E27FC236}">
                <a16:creationId xmlns:a16="http://schemas.microsoft.com/office/drawing/2014/main" id="{DAEAEAAF-2649-4D48-2894-DBBCBA90508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189569" y="5095209"/>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4" name="圖片 3" descr="一張含有 人的臉孔, 人員, 微笑, 下巴 的圖片&#10;&#10;AI 產生的內容可能不正確。">
            <a:extLst>
              <a:ext uri="{FF2B5EF4-FFF2-40B4-BE49-F238E27FC236}">
                <a16:creationId xmlns:a16="http://schemas.microsoft.com/office/drawing/2014/main" id="{698F1816-D101-C20F-3C99-54770EB5924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27986" y="1843467"/>
            <a:ext cx="1080000" cy="1080000"/>
          </a:xfrm>
          <a:prstGeom prst="rect">
            <a:avLst/>
          </a:prstGeom>
        </p:spPr>
      </p:pic>
      <p:sp>
        <p:nvSpPr>
          <p:cNvPr id="5" name="文字方塊 4">
            <a:extLst>
              <a:ext uri="{FF2B5EF4-FFF2-40B4-BE49-F238E27FC236}">
                <a16:creationId xmlns:a16="http://schemas.microsoft.com/office/drawing/2014/main" id="{5CA5B1E8-EB4E-2FC9-3941-AEB7C2CC6A94}"/>
              </a:ext>
            </a:extLst>
          </p:cNvPr>
          <p:cNvSpPr txBox="1"/>
          <p:nvPr/>
        </p:nvSpPr>
        <p:spPr>
          <a:xfrm>
            <a:off x="4675852" y="2925133"/>
            <a:ext cx="1106178" cy="369332"/>
          </a:xfrm>
          <a:prstGeom prst="rect">
            <a:avLst/>
          </a:prstGeom>
          <a:noFill/>
        </p:spPr>
        <p:txBody>
          <a:bodyPr wrap="square">
            <a:spAutoFit/>
          </a:bodyPr>
          <a:lstStyle/>
          <a:p>
            <a:pPr algn="ctr"/>
            <a:r>
              <a:rPr lang="zh-TW" altLang="en-US" dirty="0">
                <a:latin typeface="微軟正黑體" panose="020B0604030504040204" pitchFamily="34" charset="-120"/>
                <a:ea typeface="微軟正黑體" panose="020B0604030504040204" pitchFamily="34" charset="-120"/>
              </a:rPr>
              <a:t>蔡昀劭</a:t>
            </a:r>
          </a:p>
        </p:txBody>
      </p:sp>
      <p:sp>
        <p:nvSpPr>
          <p:cNvPr id="8" name="文字方塊 7">
            <a:extLst>
              <a:ext uri="{FF2B5EF4-FFF2-40B4-BE49-F238E27FC236}">
                <a16:creationId xmlns:a16="http://schemas.microsoft.com/office/drawing/2014/main" id="{B39F20FD-409D-E0B4-D669-0214B9BBE3EA}"/>
              </a:ext>
            </a:extLst>
          </p:cNvPr>
          <p:cNvSpPr txBox="1"/>
          <p:nvPr/>
        </p:nvSpPr>
        <p:spPr>
          <a:xfrm>
            <a:off x="2833862" y="4519599"/>
            <a:ext cx="1308287" cy="369332"/>
          </a:xfrm>
          <a:prstGeom prst="rect">
            <a:avLst/>
          </a:prstGeom>
          <a:noFill/>
        </p:spPr>
        <p:txBody>
          <a:bodyPr wrap="square">
            <a:spAutoFit/>
          </a:bodyPr>
          <a:lstStyle/>
          <a:p>
            <a:pPr algn="ctr"/>
            <a:r>
              <a:rPr lang="zh-TW" altLang="en-US" dirty="0">
                <a:latin typeface="微軟正黑體" panose="020B0604030504040204" pitchFamily="34" charset="-120"/>
                <a:ea typeface="微軟正黑體" panose="020B0604030504040204" pitchFamily="34" charset="-120"/>
              </a:rPr>
              <a:t>李梁玉軒</a:t>
            </a:r>
          </a:p>
        </p:txBody>
      </p:sp>
      <p:sp>
        <p:nvSpPr>
          <p:cNvPr id="11" name="文字方塊 10">
            <a:extLst>
              <a:ext uri="{FF2B5EF4-FFF2-40B4-BE49-F238E27FC236}">
                <a16:creationId xmlns:a16="http://schemas.microsoft.com/office/drawing/2014/main" id="{E391D06F-7B63-66A7-2BDC-46DFCC3655F3}"/>
              </a:ext>
            </a:extLst>
          </p:cNvPr>
          <p:cNvSpPr txBox="1"/>
          <p:nvPr/>
        </p:nvSpPr>
        <p:spPr>
          <a:xfrm>
            <a:off x="4636195" y="4519599"/>
            <a:ext cx="1185491" cy="369332"/>
          </a:xfrm>
          <a:prstGeom prst="rect">
            <a:avLst/>
          </a:prstGeom>
          <a:noFill/>
        </p:spPr>
        <p:txBody>
          <a:bodyPr wrap="square">
            <a:spAutoFit/>
          </a:bodyPr>
          <a:lstStyle/>
          <a:p>
            <a:pPr algn="ctr"/>
            <a:r>
              <a:rPr lang="zh-TW" altLang="en-US" dirty="0">
                <a:latin typeface="微軟正黑體" panose="020B0604030504040204" pitchFamily="34" charset="-120"/>
                <a:ea typeface="微軟正黑體" panose="020B0604030504040204" pitchFamily="34" charset="-120"/>
              </a:rPr>
              <a:t>標彥廷</a:t>
            </a:r>
          </a:p>
        </p:txBody>
      </p:sp>
      <p:sp>
        <p:nvSpPr>
          <p:cNvPr id="15" name="文字方塊 14">
            <a:extLst>
              <a:ext uri="{FF2B5EF4-FFF2-40B4-BE49-F238E27FC236}">
                <a16:creationId xmlns:a16="http://schemas.microsoft.com/office/drawing/2014/main" id="{03E513E7-32DB-3330-22CD-4967C5D6FCC1}"/>
              </a:ext>
            </a:extLst>
          </p:cNvPr>
          <p:cNvSpPr txBox="1"/>
          <p:nvPr/>
        </p:nvSpPr>
        <p:spPr>
          <a:xfrm>
            <a:off x="8213842" y="4519599"/>
            <a:ext cx="1308287" cy="369332"/>
          </a:xfrm>
          <a:prstGeom prst="rect">
            <a:avLst/>
          </a:prstGeom>
          <a:noFill/>
        </p:spPr>
        <p:txBody>
          <a:bodyPr wrap="square">
            <a:spAutoFit/>
          </a:bodyPr>
          <a:lstStyle/>
          <a:p>
            <a:pPr algn="ctr"/>
            <a:r>
              <a:rPr lang="zh-TW" altLang="en-US" dirty="0">
                <a:latin typeface="微軟正黑體" panose="020B0604030504040204" pitchFamily="34" charset="-120"/>
                <a:ea typeface="微軟正黑體" panose="020B0604030504040204" pitchFamily="34" charset="-120"/>
              </a:rPr>
              <a:t>林芷妤</a:t>
            </a:r>
          </a:p>
        </p:txBody>
      </p:sp>
      <p:sp>
        <p:nvSpPr>
          <p:cNvPr id="19" name="文字方塊 18">
            <a:extLst>
              <a:ext uri="{FF2B5EF4-FFF2-40B4-BE49-F238E27FC236}">
                <a16:creationId xmlns:a16="http://schemas.microsoft.com/office/drawing/2014/main" id="{6BC73E27-9755-887A-6D0A-46A6103A5D50}"/>
              </a:ext>
            </a:extLst>
          </p:cNvPr>
          <p:cNvSpPr txBox="1"/>
          <p:nvPr/>
        </p:nvSpPr>
        <p:spPr>
          <a:xfrm>
            <a:off x="2943405" y="6190265"/>
            <a:ext cx="1005407" cy="369332"/>
          </a:xfrm>
          <a:prstGeom prst="rect">
            <a:avLst/>
          </a:prstGeom>
          <a:noFill/>
        </p:spPr>
        <p:txBody>
          <a:bodyPr wrap="square">
            <a:spAutoFit/>
          </a:bodyPr>
          <a:lstStyle/>
          <a:p>
            <a:pPr algn="ctr"/>
            <a:r>
              <a:rPr lang="zh-TW" altLang="en-US" dirty="0">
                <a:latin typeface="微軟正黑體" panose="020B0604030504040204" pitchFamily="34" charset="-120"/>
                <a:ea typeface="微軟正黑體" panose="020B0604030504040204" pitchFamily="34" charset="-120"/>
              </a:rPr>
              <a:t>董家愷</a:t>
            </a:r>
          </a:p>
        </p:txBody>
      </p:sp>
      <p:sp>
        <p:nvSpPr>
          <p:cNvPr id="23" name="文字方塊 22">
            <a:extLst>
              <a:ext uri="{FF2B5EF4-FFF2-40B4-BE49-F238E27FC236}">
                <a16:creationId xmlns:a16="http://schemas.microsoft.com/office/drawing/2014/main" id="{EA7B66E4-155C-403F-F8F8-63CB70CC6A75}"/>
              </a:ext>
            </a:extLst>
          </p:cNvPr>
          <p:cNvSpPr txBox="1"/>
          <p:nvPr/>
        </p:nvSpPr>
        <p:spPr>
          <a:xfrm>
            <a:off x="4675852" y="6160859"/>
            <a:ext cx="1091249" cy="369332"/>
          </a:xfrm>
          <a:prstGeom prst="rect">
            <a:avLst/>
          </a:prstGeom>
          <a:noFill/>
        </p:spPr>
        <p:txBody>
          <a:bodyPr wrap="square">
            <a:spAutoFit/>
          </a:bodyPr>
          <a:lstStyle/>
          <a:p>
            <a:pPr algn="ctr"/>
            <a:r>
              <a:rPr lang="zh-TW" altLang="en-US" dirty="0">
                <a:latin typeface="微軟正黑體" panose="020B0604030504040204" pitchFamily="34" charset="-120"/>
                <a:ea typeface="微軟正黑體" panose="020B0604030504040204" pitchFamily="34" charset="-120"/>
              </a:rPr>
              <a:t>陳思齊</a:t>
            </a:r>
          </a:p>
        </p:txBody>
      </p:sp>
      <p:sp>
        <p:nvSpPr>
          <p:cNvPr id="31" name="文字方塊 30">
            <a:extLst>
              <a:ext uri="{FF2B5EF4-FFF2-40B4-BE49-F238E27FC236}">
                <a16:creationId xmlns:a16="http://schemas.microsoft.com/office/drawing/2014/main" id="{7C145FFE-3B48-153B-F97F-D6CAE8F7037D}"/>
              </a:ext>
            </a:extLst>
          </p:cNvPr>
          <p:cNvSpPr txBox="1"/>
          <p:nvPr/>
        </p:nvSpPr>
        <p:spPr>
          <a:xfrm>
            <a:off x="6544683" y="6160859"/>
            <a:ext cx="1005407" cy="369332"/>
          </a:xfrm>
          <a:prstGeom prst="rect">
            <a:avLst/>
          </a:prstGeom>
          <a:noFill/>
        </p:spPr>
        <p:txBody>
          <a:bodyPr wrap="square">
            <a:spAutoFit/>
          </a:bodyPr>
          <a:lstStyle/>
          <a:p>
            <a:r>
              <a:rPr lang="zh-TW" altLang="en-US" dirty="0">
                <a:latin typeface="微軟正黑體" panose="020B0604030504040204" pitchFamily="34" charset="-120"/>
                <a:ea typeface="微軟正黑體" panose="020B0604030504040204" pitchFamily="34" charset="-120"/>
              </a:rPr>
              <a:t>徐啟惇</a:t>
            </a:r>
          </a:p>
        </p:txBody>
      </p:sp>
      <p:sp>
        <p:nvSpPr>
          <p:cNvPr id="35" name="文字方塊 34">
            <a:extLst>
              <a:ext uri="{FF2B5EF4-FFF2-40B4-BE49-F238E27FC236}">
                <a16:creationId xmlns:a16="http://schemas.microsoft.com/office/drawing/2014/main" id="{F1EEED9D-0FEC-2B93-BFA2-A76A24DE27A3}"/>
              </a:ext>
            </a:extLst>
          </p:cNvPr>
          <p:cNvSpPr txBox="1"/>
          <p:nvPr/>
        </p:nvSpPr>
        <p:spPr>
          <a:xfrm>
            <a:off x="8226589" y="6123543"/>
            <a:ext cx="1308287" cy="369332"/>
          </a:xfrm>
          <a:prstGeom prst="rect">
            <a:avLst/>
          </a:prstGeom>
          <a:noFill/>
        </p:spPr>
        <p:txBody>
          <a:bodyPr wrap="square">
            <a:spAutoFit/>
          </a:bodyPr>
          <a:lstStyle/>
          <a:p>
            <a:pPr algn="ctr"/>
            <a:r>
              <a:rPr lang="zh-TW" altLang="en-US" dirty="0"/>
              <a:t>林堅壬</a:t>
            </a:r>
          </a:p>
        </p:txBody>
      </p:sp>
      <p:sp>
        <p:nvSpPr>
          <p:cNvPr id="39" name="文字方塊 38">
            <a:extLst>
              <a:ext uri="{FF2B5EF4-FFF2-40B4-BE49-F238E27FC236}">
                <a16:creationId xmlns:a16="http://schemas.microsoft.com/office/drawing/2014/main" id="{017C3C6F-239D-26F0-64AB-3A85B1F466E4}"/>
              </a:ext>
            </a:extLst>
          </p:cNvPr>
          <p:cNvSpPr txBox="1"/>
          <p:nvPr/>
        </p:nvSpPr>
        <p:spPr>
          <a:xfrm>
            <a:off x="10210197" y="6160859"/>
            <a:ext cx="991391" cy="369332"/>
          </a:xfrm>
          <a:prstGeom prst="rect">
            <a:avLst/>
          </a:prstGeom>
          <a:noFill/>
        </p:spPr>
        <p:txBody>
          <a:bodyPr wrap="square">
            <a:spAutoFit/>
          </a:bodyPr>
          <a:lstStyle/>
          <a:p>
            <a:r>
              <a:rPr lang="zh-TW" altLang="en-US" dirty="0"/>
              <a:t>李一駿</a:t>
            </a:r>
          </a:p>
        </p:txBody>
      </p:sp>
      <p:sp>
        <p:nvSpPr>
          <p:cNvPr id="43" name="文字方塊 42">
            <a:extLst>
              <a:ext uri="{FF2B5EF4-FFF2-40B4-BE49-F238E27FC236}">
                <a16:creationId xmlns:a16="http://schemas.microsoft.com/office/drawing/2014/main" id="{E0658984-9F41-1CD6-9068-FBAE8211575D}"/>
              </a:ext>
            </a:extLst>
          </p:cNvPr>
          <p:cNvSpPr txBox="1"/>
          <p:nvPr/>
        </p:nvSpPr>
        <p:spPr>
          <a:xfrm>
            <a:off x="7066911" y="988302"/>
            <a:ext cx="1044203" cy="646331"/>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zh-TW" altLang="en-US"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rPr>
              <a:t>大助教</a:t>
            </a:r>
            <a:endParaRPr kumimoji="0" lang="en-US" altLang="zh-TW" sz="1800" b="0" i="0" u="none" strike="noStrike" kern="1200" cap="none"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endParaRPr>
          </a:p>
          <a:p>
            <a:pPr algn="r"/>
            <a:r>
              <a:rPr lang="zh-TW" altLang="en-US" sz="1800" dirty="0">
                <a:latin typeface="微軟正黑體" panose="020B0604030504040204" pitchFamily="34" charset="-120"/>
                <a:ea typeface="微軟正黑體" panose="020B0604030504040204" pitchFamily="34" charset="-120"/>
              </a:rPr>
              <a:t>余奇恩</a:t>
            </a:r>
          </a:p>
        </p:txBody>
      </p:sp>
      <p:pic>
        <p:nvPicPr>
          <p:cNvPr id="46" name="Picture 2" descr="未提供相片說明。">
            <a:extLst>
              <a:ext uri="{FF2B5EF4-FFF2-40B4-BE49-F238E27FC236}">
                <a16:creationId xmlns:a16="http://schemas.microsoft.com/office/drawing/2014/main" id="{2006D609-FEE1-D849-A156-163848959CF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113168" y="136329"/>
            <a:ext cx="1421708" cy="1427657"/>
          </a:xfrm>
          <a:prstGeom prst="rect">
            <a:avLst/>
          </a:prstGeom>
          <a:noFill/>
          <a:extLst>
            <a:ext uri="{909E8E84-426E-40DD-AFC4-6F175D3DCCD1}">
              <a14:hiddenFill xmlns:a14="http://schemas.microsoft.com/office/drawing/2010/main">
                <a:solidFill>
                  <a:srgbClr val="FFFFFF"/>
                </a:solidFill>
              </a14:hiddenFill>
            </a:ext>
          </a:extLst>
        </p:spPr>
      </p:pic>
      <p:pic>
        <p:nvPicPr>
          <p:cNvPr id="48" name="圖片 47">
            <a:extLst>
              <a:ext uri="{FF2B5EF4-FFF2-40B4-BE49-F238E27FC236}">
                <a16:creationId xmlns:a16="http://schemas.microsoft.com/office/drawing/2014/main" id="{1447AD4D-E55E-2112-227E-8981576426D3}"/>
              </a:ext>
            </a:extLst>
          </p:cNvPr>
          <p:cNvPicPr preferRelativeResize="0">
            <a:picLocks/>
          </p:cNvPicPr>
          <p:nvPr/>
        </p:nvPicPr>
        <p:blipFill>
          <a:blip r:embed="rId14"/>
          <a:stretch>
            <a:fillRect/>
          </a:stretch>
        </p:blipFill>
        <p:spPr>
          <a:xfrm>
            <a:off x="4705717" y="1810523"/>
            <a:ext cx="1080000" cy="1080000"/>
          </a:xfrm>
          <a:prstGeom prst="rect">
            <a:avLst/>
          </a:prstGeom>
        </p:spPr>
      </p:pic>
      <p:pic>
        <p:nvPicPr>
          <p:cNvPr id="4098" name="Picture 2" descr="未提供相片說明。">
            <a:extLst>
              <a:ext uri="{FF2B5EF4-FFF2-40B4-BE49-F238E27FC236}">
                <a16:creationId xmlns:a16="http://schemas.microsoft.com/office/drawing/2014/main" id="{EDF3119F-BC95-D6F7-DB2F-E04B2F299BAB}"/>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111696" y="4998588"/>
            <a:ext cx="1080000" cy="118476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未提供相片說明。">
            <a:extLst>
              <a:ext uri="{FF2B5EF4-FFF2-40B4-BE49-F238E27FC236}">
                <a16:creationId xmlns:a16="http://schemas.microsoft.com/office/drawing/2014/main" id="{7C8405BC-8B82-40E5-0235-BF6B18D96493}"/>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333686" y="5050970"/>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未提供相片說明。">
            <a:extLst>
              <a:ext uri="{FF2B5EF4-FFF2-40B4-BE49-F238E27FC236}">
                <a16:creationId xmlns:a16="http://schemas.microsoft.com/office/drawing/2014/main" id="{22953754-9FBE-2685-5AA7-F1524C58559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544683" y="5001068"/>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50" name="圖片 49">
            <a:extLst>
              <a:ext uri="{FF2B5EF4-FFF2-40B4-BE49-F238E27FC236}">
                <a16:creationId xmlns:a16="http://schemas.microsoft.com/office/drawing/2014/main" id="{36CCD474-0983-B799-21A4-3D18FBFF4A7F}"/>
              </a:ext>
            </a:extLst>
          </p:cNvPr>
          <p:cNvPicPr preferRelativeResize="0">
            <a:picLocks/>
          </p:cNvPicPr>
          <p:nvPr/>
        </p:nvPicPr>
        <p:blipFill>
          <a:blip r:embed="rId18"/>
          <a:stretch>
            <a:fillRect/>
          </a:stretch>
        </p:blipFill>
        <p:spPr>
          <a:xfrm>
            <a:off x="2924020" y="5050970"/>
            <a:ext cx="1080000" cy="1080000"/>
          </a:xfrm>
          <a:prstGeom prst="rect">
            <a:avLst/>
          </a:prstGeom>
        </p:spPr>
      </p:pic>
      <p:pic>
        <p:nvPicPr>
          <p:cNvPr id="4104" name="Picture 8" descr="未提供相片說明。">
            <a:extLst>
              <a:ext uri="{FF2B5EF4-FFF2-40B4-BE49-F238E27FC236}">
                <a16:creationId xmlns:a16="http://schemas.microsoft.com/office/drawing/2014/main" id="{77599F4A-3322-F276-484D-46509AE09D71}"/>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702030" y="5050970"/>
            <a:ext cx="1080000" cy="1080000"/>
          </a:xfrm>
          <a:prstGeom prst="rect">
            <a:avLst/>
          </a:prstGeom>
          <a:noFill/>
          <a:extLst>
            <a:ext uri="{909E8E84-426E-40DD-AFC4-6F175D3DCCD1}">
              <a14:hiddenFill xmlns:a14="http://schemas.microsoft.com/office/drawing/2010/main">
                <a:solidFill>
                  <a:srgbClr val="FFFFFF"/>
                </a:solidFill>
              </a14:hiddenFill>
            </a:ext>
          </a:extLst>
        </p:spPr>
      </p:pic>
      <p:pic>
        <p:nvPicPr>
          <p:cNvPr id="52" name="圖片 51" descr="一張含有 人員, 食物, 餐點, 點心 的圖片&#10;&#10;AI 產生的內容可能不正確。">
            <a:extLst>
              <a:ext uri="{FF2B5EF4-FFF2-40B4-BE49-F238E27FC236}">
                <a16:creationId xmlns:a16="http://schemas.microsoft.com/office/drawing/2014/main" id="{21AF175C-C594-5064-EECD-9708E62FBE1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743964" y="3427478"/>
            <a:ext cx="1080000" cy="1080000"/>
          </a:xfrm>
          <a:prstGeom prst="rect">
            <a:avLst/>
          </a:prstGeom>
        </p:spPr>
      </p:pic>
      <p:pic>
        <p:nvPicPr>
          <p:cNvPr id="56" name="圖片 55">
            <a:extLst>
              <a:ext uri="{FF2B5EF4-FFF2-40B4-BE49-F238E27FC236}">
                <a16:creationId xmlns:a16="http://schemas.microsoft.com/office/drawing/2014/main" id="{60153681-62A5-4EEC-2E5A-3ED363814619}"/>
              </a:ext>
            </a:extLst>
          </p:cNvPr>
          <p:cNvPicPr preferRelativeResize="0">
            <a:picLocks/>
          </p:cNvPicPr>
          <p:nvPr/>
        </p:nvPicPr>
        <p:blipFill>
          <a:blip r:embed="rId21"/>
          <a:stretch>
            <a:fillRect/>
          </a:stretch>
        </p:blipFill>
        <p:spPr>
          <a:xfrm>
            <a:off x="2970529" y="3455896"/>
            <a:ext cx="1080000" cy="1080000"/>
          </a:xfrm>
          <a:prstGeom prst="rect">
            <a:avLst/>
          </a:prstGeom>
        </p:spPr>
      </p:pic>
      <p:pic>
        <p:nvPicPr>
          <p:cNvPr id="6" name="圖片 5">
            <a:extLst>
              <a:ext uri="{FF2B5EF4-FFF2-40B4-BE49-F238E27FC236}">
                <a16:creationId xmlns:a16="http://schemas.microsoft.com/office/drawing/2014/main" id="{9A29DEF6-1CCC-58D3-D4C7-EDC0AF730444}"/>
              </a:ext>
            </a:extLst>
          </p:cNvPr>
          <p:cNvPicPr>
            <a:picLocks noChangeAspect="1"/>
          </p:cNvPicPr>
          <p:nvPr/>
        </p:nvPicPr>
        <p:blipFill>
          <a:blip r:embed="rId22"/>
          <a:stretch>
            <a:fillRect/>
          </a:stretch>
        </p:blipFill>
        <p:spPr>
          <a:xfrm>
            <a:off x="8328484" y="3455896"/>
            <a:ext cx="1080000" cy="1082441"/>
          </a:xfrm>
          <a:prstGeom prst="rect">
            <a:avLst/>
          </a:prstGeom>
        </p:spPr>
      </p:pic>
    </p:spTree>
    <p:extLst>
      <p:ext uri="{BB962C8B-B14F-4D97-AF65-F5344CB8AC3E}">
        <p14:creationId xmlns:p14="http://schemas.microsoft.com/office/powerpoint/2010/main" val="1169096720"/>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ge_2_wide_300dpi.png"/>
          <p:cNvPicPr>
            <a:picLocks noChangeAspect="1"/>
          </p:cNvPicPr>
          <p:nvPr/>
        </p:nvPicPr>
        <p:blipFill>
          <a:blip r:embed="rId4"/>
          <a:stretch>
            <a:fillRect/>
          </a:stretch>
        </p:blipFill>
        <p:spPr>
          <a:xfrm>
            <a:off x="1588" y="0"/>
            <a:ext cx="12188952" cy="6858000"/>
          </a:xfrm>
          <a:prstGeom prst="rect">
            <a:avLst/>
          </a:prstGeom>
        </p:spPr>
      </p:pic>
      <p:pic>
        <p:nvPicPr>
          <p:cNvPr id="3" name="mix_25s (audio-joiner.com) p2 all">
            <a:hlinkClick r:id="" action="ppaction://media"/>
            <a:extLst>
              <a:ext uri="{FF2B5EF4-FFF2-40B4-BE49-F238E27FC236}">
                <a16:creationId xmlns:a16="http://schemas.microsoft.com/office/drawing/2014/main" id="{7088EE1C-F692-AAB8-019C-5D93A1DA1C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72851" y="607695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897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ge_3_wide_300dpi.png"/>
          <p:cNvPicPr>
            <a:picLocks noChangeAspect="1"/>
          </p:cNvPicPr>
          <p:nvPr/>
        </p:nvPicPr>
        <p:blipFill>
          <a:blip r:embed="rId4"/>
          <a:stretch>
            <a:fillRect/>
          </a:stretch>
        </p:blipFill>
        <p:spPr>
          <a:xfrm>
            <a:off x="1588" y="0"/>
            <a:ext cx="12188952" cy="6858000"/>
          </a:xfrm>
          <a:prstGeom prst="rect">
            <a:avLst/>
          </a:prstGeom>
        </p:spPr>
      </p:pic>
      <p:pic>
        <p:nvPicPr>
          <p:cNvPr id="3" name="mix_25s (audio-joiner.com) p3 all">
            <a:hlinkClick r:id="" action="ppaction://media"/>
            <a:extLst>
              <a:ext uri="{FF2B5EF4-FFF2-40B4-BE49-F238E27FC236}">
                <a16:creationId xmlns:a16="http://schemas.microsoft.com/office/drawing/2014/main" id="{FCFF97A3-5CCF-F9DA-4E0D-E659E40881D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391901" y="60198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8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age_4_wide_300dpi.png"/>
          <p:cNvPicPr>
            <a:picLocks noChangeAspect="1"/>
          </p:cNvPicPr>
          <p:nvPr/>
        </p:nvPicPr>
        <p:blipFill>
          <a:blip r:embed="rId4"/>
          <a:stretch>
            <a:fillRect/>
          </a:stretch>
        </p:blipFill>
        <p:spPr>
          <a:xfrm>
            <a:off x="1588" y="0"/>
            <a:ext cx="12188952" cy="6858000"/>
          </a:xfrm>
          <a:prstGeom prst="rect">
            <a:avLst/>
          </a:prstGeom>
        </p:spPr>
      </p:pic>
      <p:pic>
        <p:nvPicPr>
          <p:cNvPr id="3" name="mix_1m29s (audio-joiner.com) p4 all">
            <a:hlinkClick r:id="" action="ppaction://media"/>
            <a:extLst>
              <a:ext uri="{FF2B5EF4-FFF2-40B4-BE49-F238E27FC236}">
                <a16:creationId xmlns:a16="http://schemas.microsoft.com/office/drawing/2014/main" id="{9F1D4189-EA8E-5435-7AEB-AA5C40220D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10951" y="607695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15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F8A3C3C-36F5-5BEF-C847-7E4ABC1EDA5E}"/>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課程規劃</a:t>
            </a:r>
          </a:p>
        </p:txBody>
      </p:sp>
      <p:graphicFrame>
        <p:nvGraphicFramePr>
          <p:cNvPr id="4" name="表格 3">
            <a:extLst>
              <a:ext uri="{FF2B5EF4-FFF2-40B4-BE49-F238E27FC236}">
                <a16:creationId xmlns:a16="http://schemas.microsoft.com/office/drawing/2014/main" id="{211CD2E6-93E3-D718-BED4-263FCC582AF2}"/>
              </a:ext>
            </a:extLst>
          </p:cNvPr>
          <p:cNvGraphicFramePr>
            <a:graphicFrameLocks noGrp="1"/>
          </p:cNvGraphicFramePr>
          <p:nvPr>
            <p:extLst>
              <p:ext uri="{D42A27DB-BD31-4B8C-83A1-F6EECF244321}">
                <p14:modId xmlns:p14="http://schemas.microsoft.com/office/powerpoint/2010/main" val="3099075359"/>
              </p:ext>
            </p:extLst>
          </p:nvPr>
        </p:nvGraphicFramePr>
        <p:xfrm>
          <a:off x="1074738" y="1463675"/>
          <a:ext cx="10515600" cy="5029200"/>
        </p:xfrm>
        <a:graphic>
          <a:graphicData uri="http://schemas.openxmlformats.org/drawingml/2006/table">
            <a:tbl>
              <a:tblPr firstRow="1" bandRow="1">
                <a:tableStyleId>{5C22544A-7EE6-4342-B048-85BDC9FD1C3A}</a:tableStyleId>
              </a:tblPr>
              <a:tblGrid>
                <a:gridCol w="1227047">
                  <a:extLst>
                    <a:ext uri="{9D8B030D-6E8A-4147-A177-3AD203B41FA5}">
                      <a16:colId xmlns:a16="http://schemas.microsoft.com/office/drawing/2014/main" val="3614075128"/>
                    </a:ext>
                  </a:extLst>
                </a:gridCol>
                <a:gridCol w="1191677">
                  <a:extLst>
                    <a:ext uri="{9D8B030D-6E8A-4147-A177-3AD203B41FA5}">
                      <a16:colId xmlns:a16="http://schemas.microsoft.com/office/drawing/2014/main" val="2056912399"/>
                    </a:ext>
                  </a:extLst>
                </a:gridCol>
                <a:gridCol w="8096876">
                  <a:extLst>
                    <a:ext uri="{9D8B030D-6E8A-4147-A177-3AD203B41FA5}">
                      <a16:colId xmlns:a16="http://schemas.microsoft.com/office/drawing/2014/main" val="3212265131"/>
                    </a:ext>
                  </a:extLst>
                </a:gridCol>
              </a:tblGrid>
              <a:tr h="370840">
                <a:tc>
                  <a:txBody>
                    <a:bodyPr/>
                    <a:lstStyle/>
                    <a:p>
                      <a:endParaRPr lang="zh-TW" altLang="en-US" sz="2400">
                        <a:latin typeface="微軟正黑體" panose="020B0604030504040204" pitchFamily="34" charset="-120"/>
                        <a:ea typeface="微軟正黑體" panose="020B0604030504040204" pitchFamily="34" charset="-120"/>
                      </a:endParaRPr>
                    </a:p>
                  </a:txBody>
                  <a:tcPr/>
                </a:tc>
                <a:tc>
                  <a:txBody>
                    <a:bodyPr/>
                    <a:lstStyle/>
                    <a:p>
                      <a:r>
                        <a:rPr lang="zh-TW" altLang="en-US" sz="2400" dirty="0">
                          <a:latin typeface="微軟正黑體" panose="020B0604030504040204" pitchFamily="34" charset="-120"/>
                          <a:ea typeface="微軟正黑體" panose="020B0604030504040204" pitchFamily="34" charset="-120"/>
                        </a:rPr>
                        <a:t>時間</a:t>
                      </a:r>
                    </a:p>
                  </a:txBody>
                  <a:tcPr/>
                </a:tc>
                <a:tc>
                  <a:txBody>
                    <a:bodyPr/>
                    <a:lstStyle/>
                    <a:p>
                      <a:r>
                        <a:rPr lang="zh-TW" altLang="en-US" sz="2400" dirty="0">
                          <a:latin typeface="微軟正黑體" panose="020B0604030504040204" pitchFamily="34" charset="-120"/>
                          <a:ea typeface="微軟正黑體" panose="020B0604030504040204" pitchFamily="34" charset="-120"/>
                        </a:rPr>
                        <a:t>主題</a:t>
                      </a:r>
                    </a:p>
                  </a:txBody>
                  <a:tcPr/>
                </a:tc>
                <a:extLst>
                  <a:ext uri="{0D108BD9-81ED-4DB2-BD59-A6C34878D82A}">
                    <a16:rowId xmlns:a16="http://schemas.microsoft.com/office/drawing/2014/main" val="1024114673"/>
                  </a:ext>
                </a:extLst>
              </a:tr>
              <a:tr h="370840">
                <a:tc>
                  <a:txBody>
                    <a:bodyPr/>
                    <a:lstStyle/>
                    <a:p>
                      <a:r>
                        <a:rPr lang="zh-TW" altLang="en-US" sz="2400" dirty="0">
                          <a:latin typeface="微軟正黑體" panose="020B0604030504040204" pitchFamily="34" charset="-120"/>
                          <a:ea typeface="微軟正黑體" panose="020B0604030504040204" pitchFamily="34" charset="-120"/>
                        </a:rPr>
                        <a:t>第一講</a:t>
                      </a:r>
                    </a:p>
                  </a:txBody>
                  <a:tcPr/>
                </a:tc>
                <a:tc>
                  <a:txBody>
                    <a:bodyPr/>
                    <a:lstStyle/>
                    <a:p>
                      <a:r>
                        <a:rPr lang="en-US" altLang="zh-TW" sz="2400" dirty="0">
                          <a:latin typeface="微軟正黑體" panose="020B0604030504040204" pitchFamily="34" charset="-120"/>
                          <a:ea typeface="微軟正黑體" panose="020B0604030504040204" pitchFamily="34" charset="-120"/>
                        </a:rPr>
                        <a:t>9/12</a:t>
                      </a:r>
                      <a:endParaRPr lang="zh-TW" altLang="en-US" sz="2400" dirty="0">
                        <a:latin typeface="微軟正黑體" panose="020B0604030504040204" pitchFamily="34" charset="-120"/>
                        <a:ea typeface="微軟正黑體" panose="020B0604030504040204" pitchFamily="34" charset="-120"/>
                      </a:endParaRPr>
                    </a:p>
                  </a:txBody>
                  <a:tcPr/>
                </a:tc>
                <a:tc>
                  <a:txBody>
                    <a:bodyPr/>
                    <a:lstStyle/>
                    <a:p>
                      <a:r>
                        <a:rPr lang="zh-TW" altLang="en-US" sz="2400" dirty="0">
                          <a:latin typeface="微軟正黑體" panose="020B0604030504040204" pitchFamily="34" charset="-120"/>
                          <a:ea typeface="微軟正黑體" panose="020B0604030504040204" pitchFamily="34" charset="-120"/>
                        </a:rPr>
                        <a:t>生成式人工智慧的基本原理</a:t>
                      </a:r>
                    </a:p>
                  </a:txBody>
                  <a:tcPr/>
                </a:tc>
                <a:extLst>
                  <a:ext uri="{0D108BD9-81ED-4DB2-BD59-A6C34878D82A}">
                    <a16:rowId xmlns:a16="http://schemas.microsoft.com/office/drawing/2014/main" val="80741371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dirty="0">
                          <a:latin typeface="微軟正黑體" panose="020B0604030504040204" pitchFamily="34" charset="-120"/>
                          <a:ea typeface="微軟正黑體" panose="020B0604030504040204" pitchFamily="34" charset="-120"/>
                        </a:rPr>
                        <a:t>第二講</a:t>
                      </a:r>
                    </a:p>
                  </a:txBody>
                  <a:tcPr/>
                </a:tc>
                <a:tc>
                  <a:txBody>
                    <a:bodyPr/>
                    <a:lstStyle/>
                    <a:p>
                      <a:r>
                        <a:rPr lang="en-US" altLang="zh-TW" sz="2400" dirty="0">
                          <a:latin typeface="微軟正黑體" panose="020B0604030504040204" pitchFamily="34" charset="-120"/>
                          <a:ea typeface="微軟正黑體" panose="020B0604030504040204" pitchFamily="34" charset="-120"/>
                        </a:rPr>
                        <a:t>9/19</a:t>
                      </a:r>
                      <a:endParaRPr lang="zh-TW" altLang="en-US" sz="2400" dirty="0">
                        <a:latin typeface="微軟正黑體" panose="020B0604030504040204" pitchFamily="34" charset="-120"/>
                        <a:ea typeface="微軟正黑體" panose="020B0604030504040204" pitchFamily="34" charset="-120"/>
                      </a:endParaRPr>
                    </a:p>
                  </a:txBody>
                  <a:tcPr/>
                </a:tc>
                <a:tc>
                  <a:txBody>
                    <a:bodyPr/>
                    <a:lstStyle/>
                    <a:p>
                      <a:r>
                        <a:rPr lang="zh-TW" altLang="en-US" sz="2400" dirty="0">
                          <a:latin typeface="微軟正黑體" panose="020B0604030504040204" pitchFamily="34" charset="-120"/>
                          <a:ea typeface="微軟正黑體" panose="020B0604030504040204" pitchFamily="34" charset="-120"/>
                        </a:rPr>
                        <a:t>善用生成式人工智慧：</a:t>
                      </a:r>
                      <a:r>
                        <a:rPr lang="en-US" altLang="zh-TW" sz="2400" dirty="0">
                          <a:latin typeface="微軟正黑體" panose="020B0604030504040204" pitchFamily="34" charset="-120"/>
                          <a:ea typeface="微軟正黑體" panose="020B0604030504040204" pitchFamily="34" charset="-120"/>
                        </a:rPr>
                        <a:t>Context Engineering &amp;</a:t>
                      </a:r>
                      <a:r>
                        <a:rPr lang="zh-TW" altLang="en-US" sz="2400" dirty="0">
                          <a:latin typeface="微軟正黑體" panose="020B0604030504040204" pitchFamily="34" charset="-120"/>
                          <a:ea typeface="微軟正黑體" panose="020B0604030504040204" pitchFamily="34" charset="-120"/>
                        </a:rPr>
                        <a:t> </a:t>
                      </a:r>
                      <a:r>
                        <a:rPr lang="en-US" altLang="zh-TW" sz="2400" dirty="0">
                          <a:latin typeface="微軟正黑體" panose="020B0604030504040204" pitchFamily="34" charset="-120"/>
                          <a:ea typeface="微軟正黑體" panose="020B0604030504040204" pitchFamily="34" charset="-120"/>
                        </a:rPr>
                        <a:t>AI Agent</a:t>
                      </a:r>
                      <a:endParaRPr lang="zh-TW" altLang="en-US" sz="2400"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90291923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dirty="0">
                          <a:latin typeface="微軟正黑體" panose="020B0604030504040204" pitchFamily="34" charset="-120"/>
                          <a:ea typeface="微軟正黑體" panose="020B0604030504040204" pitchFamily="34" charset="-120"/>
                        </a:rPr>
                        <a:t>第三講</a:t>
                      </a:r>
                    </a:p>
                  </a:txBody>
                  <a:tcPr/>
                </a:tc>
                <a:tc>
                  <a:txBody>
                    <a:bodyPr/>
                    <a:lstStyle/>
                    <a:p>
                      <a:r>
                        <a:rPr lang="en-US" altLang="zh-TW" sz="2400" dirty="0">
                          <a:latin typeface="微軟正黑體" panose="020B0604030504040204" pitchFamily="34" charset="-120"/>
                          <a:ea typeface="微軟正黑體" panose="020B0604030504040204" pitchFamily="34" charset="-120"/>
                        </a:rPr>
                        <a:t>9/26</a:t>
                      </a:r>
                      <a:endParaRPr lang="zh-TW" altLang="en-US" sz="2400" dirty="0">
                        <a:latin typeface="微軟正黑體" panose="020B0604030504040204" pitchFamily="34" charset="-120"/>
                        <a:ea typeface="微軟正黑體" panose="020B0604030504040204" pitchFamily="34" charset="-120"/>
                      </a:endParaRPr>
                    </a:p>
                  </a:txBody>
                  <a:tcPr/>
                </a:tc>
                <a:tc>
                  <a:txBody>
                    <a:bodyPr/>
                    <a:lstStyle/>
                    <a:p>
                      <a:r>
                        <a:rPr lang="zh-TW" altLang="en-US" sz="2400" dirty="0">
                          <a:latin typeface="微軟正黑體" panose="020B0604030504040204" pitchFamily="34" charset="-120"/>
                          <a:ea typeface="微軟正黑體" panose="020B0604030504040204" pitchFamily="34" charset="-120"/>
                        </a:rPr>
                        <a:t>生成式人工智慧內部的運作機制</a:t>
                      </a:r>
                    </a:p>
                  </a:txBody>
                  <a:tcPr/>
                </a:tc>
                <a:extLst>
                  <a:ext uri="{0D108BD9-81ED-4DB2-BD59-A6C34878D82A}">
                    <a16:rowId xmlns:a16="http://schemas.microsoft.com/office/drawing/2014/main" val="306662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dirty="0">
                          <a:latin typeface="微軟正黑體" panose="020B0604030504040204" pitchFamily="34" charset="-120"/>
                          <a:ea typeface="微軟正黑體" panose="020B0604030504040204" pitchFamily="34" charset="-120"/>
                        </a:rPr>
                        <a:t>第四講</a:t>
                      </a:r>
                    </a:p>
                  </a:txBody>
                  <a:tcPr/>
                </a:tc>
                <a:tc>
                  <a:txBody>
                    <a:bodyPr/>
                    <a:lstStyle/>
                    <a:p>
                      <a:r>
                        <a:rPr lang="en-US" altLang="zh-TW" sz="2400" dirty="0">
                          <a:latin typeface="微軟正黑體" panose="020B0604030504040204" pitchFamily="34" charset="-120"/>
                          <a:ea typeface="微軟正黑體" panose="020B0604030504040204" pitchFamily="34" charset="-120"/>
                        </a:rPr>
                        <a:t>10/17</a:t>
                      </a:r>
                      <a:endParaRPr lang="zh-TW" altLang="en-US" sz="2400" dirty="0">
                        <a:latin typeface="微軟正黑體" panose="020B0604030504040204" pitchFamily="34" charset="-120"/>
                        <a:ea typeface="微軟正黑體" panose="020B0604030504040204" pitchFamily="34" charset="-120"/>
                      </a:endParaRPr>
                    </a:p>
                  </a:txBody>
                  <a:tcPr/>
                </a:tc>
                <a:tc>
                  <a:txBody>
                    <a:bodyPr/>
                    <a:lstStyle/>
                    <a:p>
                      <a:r>
                        <a:rPr lang="zh-TW" altLang="en-US" sz="2400" dirty="0">
                          <a:latin typeface="微軟正黑體" panose="020B0604030504040204" pitchFamily="34" charset="-120"/>
                          <a:ea typeface="微軟正黑體" panose="020B0604030504040204" pitchFamily="34" charset="-120"/>
                        </a:rPr>
                        <a:t>如何評量生成式人工智慧</a:t>
                      </a:r>
                    </a:p>
                  </a:txBody>
                  <a:tcPr/>
                </a:tc>
                <a:extLst>
                  <a:ext uri="{0D108BD9-81ED-4DB2-BD59-A6C34878D82A}">
                    <a16:rowId xmlns:a16="http://schemas.microsoft.com/office/drawing/2014/main" val="80258311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dirty="0">
                          <a:latin typeface="微軟正黑體" panose="020B0604030504040204" pitchFamily="34" charset="-120"/>
                          <a:ea typeface="微軟正黑體" panose="020B0604030504040204" pitchFamily="34" charset="-120"/>
                        </a:rPr>
                        <a:t>第五講</a:t>
                      </a:r>
                    </a:p>
                  </a:txBody>
                  <a:tcPr/>
                </a:tc>
                <a:tc>
                  <a:txBody>
                    <a:bodyPr/>
                    <a:lstStyle/>
                    <a:p>
                      <a:r>
                        <a:rPr lang="en-US" altLang="zh-TW" sz="2400" dirty="0">
                          <a:latin typeface="微軟正黑體" panose="020B0604030504040204" pitchFamily="34" charset="-120"/>
                          <a:ea typeface="微軟正黑體" panose="020B0604030504040204" pitchFamily="34" charset="-120"/>
                        </a:rPr>
                        <a:t>10/24</a:t>
                      </a:r>
                      <a:endParaRPr lang="zh-TW" altLang="en-US" sz="2400" dirty="0">
                        <a:latin typeface="微軟正黑體" panose="020B0604030504040204" pitchFamily="34" charset="-120"/>
                        <a:ea typeface="微軟正黑體" panose="020B0604030504040204" pitchFamily="34" charset="-120"/>
                      </a:endParaRPr>
                    </a:p>
                  </a:txBody>
                  <a:tcPr/>
                </a:tc>
                <a:tc>
                  <a:txBody>
                    <a:bodyPr/>
                    <a:lstStyle/>
                    <a:p>
                      <a:r>
                        <a:rPr lang="zh-TW" altLang="en-US" sz="2400" dirty="0">
                          <a:latin typeface="微軟正黑體" panose="020B0604030504040204" pitchFamily="34" charset="-120"/>
                          <a:ea typeface="微軟正黑體" panose="020B0604030504040204" pitchFamily="34" charset="-120"/>
                        </a:rPr>
                        <a:t>機器學習基本概念</a:t>
                      </a:r>
                    </a:p>
                  </a:txBody>
                  <a:tcPr/>
                </a:tc>
                <a:extLst>
                  <a:ext uri="{0D108BD9-81ED-4DB2-BD59-A6C34878D82A}">
                    <a16:rowId xmlns:a16="http://schemas.microsoft.com/office/drawing/2014/main" val="3337896367"/>
                  </a:ext>
                </a:extLst>
              </a:tr>
              <a:tr h="370840">
                <a:tc>
                  <a:txBody>
                    <a:bodyPr/>
                    <a:lstStyle/>
                    <a:p>
                      <a:r>
                        <a:rPr lang="zh-TW" altLang="en-US" sz="2400" dirty="0">
                          <a:latin typeface="微軟正黑體" panose="020B0604030504040204" pitchFamily="34" charset="-120"/>
                          <a:ea typeface="微軟正黑體" panose="020B0604030504040204" pitchFamily="34" charset="-120"/>
                        </a:rPr>
                        <a:t>第六講</a:t>
                      </a:r>
                    </a:p>
                  </a:txBody>
                  <a:tcPr/>
                </a:tc>
                <a:tc>
                  <a:txBody>
                    <a:bodyPr/>
                    <a:lstStyle/>
                    <a:p>
                      <a:r>
                        <a:rPr lang="en-US" altLang="zh-TW" sz="2400" dirty="0">
                          <a:latin typeface="微軟正黑體" panose="020B0604030504040204" pitchFamily="34" charset="-120"/>
                          <a:ea typeface="微軟正黑體" panose="020B0604030504040204" pitchFamily="34" charset="-120"/>
                        </a:rPr>
                        <a:t>10/31</a:t>
                      </a:r>
                      <a:endParaRPr lang="zh-TW" altLang="en-US" sz="2400" dirty="0">
                        <a:latin typeface="微軟正黑體" panose="020B0604030504040204" pitchFamily="34" charset="-120"/>
                        <a:ea typeface="微軟正黑體" panose="020B0604030504040204" pitchFamily="34" charset="-120"/>
                      </a:endParaRPr>
                    </a:p>
                  </a:txBody>
                  <a:tcPr/>
                </a:tc>
                <a:tc>
                  <a:txBody>
                    <a:bodyPr/>
                    <a:lstStyle/>
                    <a:p>
                      <a:r>
                        <a:rPr lang="zh-TW" altLang="en-US" sz="2400" dirty="0">
                          <a:latin typeface="微軟正黑體" panose="020B0604030504040204" pitchFamily="34" charset="-120"/>
                          <a:ea typeface="微軟正黑體" panose="020B0604030504040204" pitchFamily="34" charset="-120"/>
                        </a:rPr>
                        <a:t>深度學習基本概念</a:t>
                      </a:r>
                    </a:p>
                  </a:txBody>
                  <a:tcPr/>
                </a:tc>
                <a:extLst>
                  <a:ext uri="{0D108BD9-81ED-4DB2-BD59-A6C34878D82A}">
                    <a16:rowId xmlns:a16="http://schemas.microsoft.com/office/drawing/2014/main" val="403003142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dirty="0">
                          <a:latin typeface="微軟正黑體" panose="020B0604030504040204" pitchFamily="34" charset="-120"/>
                          <a:ea typeface="微軟正黑體" panose="020B0604030504040204" pitchFamily="34" charset="-120"/>
                        </a:rPr>
                        <a:t>第七講</a:t>
                      </a:r>
                    </a:p>
                  </a:txBody>
                  <a:tcPr/>
                </a:tc>
                <a:tc>
                  <a:txBody>
                    <a:bodyPr/>
                    <a:lstStyle/>
                    <a:p>
                      <a:r>
                        <a:rPr lang="en-US" altLang="zh-TW" sz="2400" dirty="0">
                          <a:latin typeface="微軟正黑體" panose="020B0604030504040204" pitchFamily="34" charset="-120"/>
                          <a:ea typeface="微軟正黑體" panose="020B0604030504040204" pitchFamily="34" charset="-120"/>
                        </a:rPr>
                        <a:t>11/14</a:t>
                      </a:r>
                      <a:endParaRPr lang="zh-TW" altLang="en-US" sz="2400" dirty="0">
                        <a:latin typeface="微軟正黑體" panose="020B0604030504040204" pitchFamily="34" charset="-120"/>
                        <a:ea typeface="微軟正黑體" panose="020B0604030504040204" pitchFamily="34" charset="-120"/>
                      </a:endParaRPr>
                    </a:p>
                  </a:txBody>
                  <a:tcPr/>
                </a:tc>
                <a:tc>
                  <a:txBody>
                    <a:bodyPr/>
                    <a:lstStyle/>
                    <a:p>
                      <a:r>
                        <a:rPr lang="zh-TW" altLang="en-US" sz="2400" dirty="0">
                          <a:latin typeface="微軟正黑體" panose="020B0604030504040204" pitchFamily="34" charset="-120"/>
                          <a:ea typeface="微軟正黑體" panose="020B0604030504040204" pitchFamily="34" charset="-120"/>
                        </a:rPr>
                        <a:t>生成式人工智慧是怎麼被訓練出來的</a:t>
                      </a:r>
                    </a:p>
                  </a:txBody>
                  <a:tcPr/>
                </a:tc>
                <a:extLst>
                  <a:ext uri="{0D108BD9-81ED-4DB2-BD59-A6C34878D82A}">
                    <a16:rowId xmlns:a16="http://schemas.microsoft.com/office/drawing/2014/main" val="100376414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dirty="0">
                          <a:latin typeface="微軟正黑體" panose="020B0604030504040204" pitchFamily="34" charset="-120"/>
                          <a:ea typeface="微軟正黑體" panose="020B0604030504040204" pitchFamily="34" charset="-120"/>
                        </a:rPr>
                        <a:t>第八講</a:t>
                      </a:r>
                    </a:p>
                  </a:txBody>
                  <a:tcPr/>
                </a:tc>
                <a:tc>
                  <a:txBody>
                    <a:bodyPr/>
                    <a:lstStyle/>
                    <a:p>
                      <a:r>
                        <a:rPr lang="en-US" altLang="zh-TW" sz="2400" dirty="0">
                          <a:latin typeface="微軟正黑體" panose="020B0604030504040204" pitchFamily="34" charset="-120"/>
                          <a:ea typeface="微軟正黑體" panose="020B0604030504040204" pitchFamily="34" charset="-120"/>
                        </a:rPr>
                        <a:t>11/28</a:t>
                      </a:r>
                      <a:endParaRPr lang="zh-TW" altLang="en-US" sz="2400" dirty="0">
                        <a:latin typeface="微軟正黑體" panose="020B0604030504040204" pitchFamily="34" charset="-120"/>
                        <a:ea typeface="微軟正黑體" panose="020B0604030504040204" pitchFamily="34" charset="-120"/>
                      </a:endParaRPr>
                    </a:p>
                  </a:txBody>
                  <a:tcPr/>
                </a:tc>
                <a:tc>
                  <a:txBody>
                    <a:bodyPr/>
                    <a:lstStyle/>
                    <a:p>
                      <a:r>
                        <a:rPr lang="zh-TW" altLang="en-US" sz="2400" dirty="0">
                          <a:latin typeface="微軟正黑體" panose="020B0604030504040204" pitchFamily="34" charset="-120"/>
                          <a:ea typeface="微軟正黑體" panose="020B0604030504040204" pitchFamily="34" charset="-120"/>
                        </a:rPr>
                        <a:t>後訓練</a:t>
                      </a:r>
                    </a:p>
                  </a:txBody>
                  <a:tcPr/>
                </a:tc>
                <a:extLst>
                  <a:ext uri="{0D108BD9-81ED-4DB2-BD59-A6C34878D82A}">
                    <a16:rowId xmlns:a16="http://schemas.microsoft.com/office/drawing/2014/main" val="2098137220"/>
                  </a:ext>
                </a:extLst>
              </a:tr>
              <a:tr h="4200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dirty="0">
                          <a:latin typeface="微軟正黑體" panose="020B0604030504040204" pitchFamily="34" charset="-120"/>
                          <a:ea typeface="微軟正黑體" panose="020B0604030504040204" pitchFamily="34" charset="-120"/>
                        </a:rPr>
                        <a:t>第九講</a:t>
                      </a:r>
                    </a:p>
                  </a:txBody>
                  <a:tcPr/>
                </a:tc>
                <a:tc>
                  <a:txBody>
                    <a:bodyPr/>
                    <a:lstStyle/>
                    <a:p>
                      <a:r>
                        <a:rPr lang="en-US" altLang="zh-TW" sz="2400" dirty="0">
                          <a:latin typeface="微軟正黑體" panose="020B0604030504040204" pitchFamily="34" charset="-120"/>
                          <a:ea typeface="微軟正黑體" panose="020B0604030504040204" pitchFamily="34" charset="-120"/>
                        </a:rPr>
                        <a:t>12/12</a:t>
                      </a:r>
                      <a:endParaRPr lang="zh-TW" altLang="en-US" sz="2400" dirty="0">
                        <a:latin typeface="微軟正黑體" panose="020B0604030504040204" pitchFamily="34" charset="-120"/>
                        <a:ea typeface="微軟正黑體" panose="020B0604030504040204" pitchFamily="34" charset="-120"/>
                      </a:endParaRPr>
                    </a:p>
                  </a:txBody>
                  <a:tcPr/>
                </a:tc>
                <a:tc>
                  <a:txBody>
                    <a:bodyPr/>
                    <a:lstStyle/>
                    <a:p>
                      <a:r>
                        <a:rPr lang="zh-TW" altLang="en-US" sz="2400" dirty="0">
                          <a:latin typeface="微軟正黑體" panose="020B0604030504040204" pitchFamily="34" charset="-120"/>
                          <a:ea typeface="微軟正黑體" panose="020B0604030504040204" pitchFamily="34" charset="-120"/>
                        </a:rPr>
                        <a:t>生成式人工智慧如何產生影像</a:t>
                      </a:r>
                    </a:p>
                  </a:txBody>
                  <a:tcPr/>
                </a:tc>
                <a:extLst>
                  <a:ext uri="{0D108BD9-81ED-4DB2-BD59-A6C34878D82A}">
                    <a16:rowId xmlns:a16="http://schemas.microsoft.com/office/drawing/2014/main" val="348606129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dirty="0">
                          <a:latin typeface="微軟正黑體" panose="020B0604030504040204" pitchFamily="34" charset="-120"/>
                          <a:ea typeface="微軟正黑體" panose="020B0604030504040204" pitchFamily="34" charset="-120"/>
                        </a:rPr>
                        <a:t>第十講</a:t>
                      </a:r>
                    </a:p>
                  </a:txBody>
                  <a:tcPr/>
                </a:tc>
                <a:tc>
                  <a:txBody>
                    <a:bodyPr/>
                    <a:lstStyle/>
                    <a:p>
                      <a:r>
                        <a:rPr lang="en-US" altLang="zh-TW" sz="2400" dirty="0">
                          <a:latin typeface="微軟正黑體" panose="020B0604030504040204" pitchFamily="34" charset="-120"/>
                          <a:ea typeface="微軟正黑體" panose="020B0604030504040204" pitchFamily="34" charset="-120"/>
                        </a:rPr>
                        <a:t>12/19</a:t>
                      </a:r>
                      <a:endParaRPr lang="zh-TW" altLang="en-US" sz="2400" dirty="0">
                        <a:latin typeface="微軟正黑體" panose="020B0604030504040204" pitchFamily="34" charset="-120"/>
                        <a:ea typeface="微軟正黑體" panose="020B0604030504040204" pitchFamily="34" charset="-120"/>
                      </a:endParaRPr>
                    </a:p>
                  </a:txBody>
                  <a:tcPr/>
                </a:tc>
                <a:tc>
                  <a:txBody>
                    <a:bodyPr/>
                    <a:lstStyle/>
                    <a:p>
                      <a:r>
                        <a:rPr lang="zh-TW" altLang="en-US" sz="2400" dirty="0">
                          <a:latin typeface="微軟正黑體" panose="020B0604030504040204" pitchFamily="34" charset="-120"/>
                          <a:ea typeface="微軟正黑體" panose="020B0604030504040204" pitchFamily="34" charset="-120"/>
                        </a:rPr>
                        <a:t>生成式人工智慧如何聽與說</a:t>
                      </a:r>
                    </a:p>
                  </a:txBody>
                  <a:tcPr/>
                </a:tc>
                <a:extLst>
                  <a:ext uri="{0D108BD9-81ED-4DB2-BD59-A6C34878D82A}">
                    <a16:rowId xmlns:a16="http://schemas.microsoft.com/office/drawing/2014/main" val="3708461414"/>
                  </a:ext>
                </a:extLst>
              </a:tr>
            </a:tbl>
          </a:graphicData>
        </a:graphic>
      </p:graphicFrame>
      <p:sp>
        <p:nvSpPr>
          <p:cNvPr id="6" name="矩形: 圓角 5">
            <a:extLst>
              <a:ext uri="{FF2B5EF4-FFF2-40B4-BE49-F238E27FC236}">
                <a16:creationId xmlns:a16="http://schemas.microsoft.com/office/drawing/2014/main" id="{E2D3D448-4DBC-1143-B1AC-6BA2EDC8D821}"/>
              </a:ext>
            </a:extLst>
          </p:cNvPr>
          <p:cNvSpPr/>
          <p:nvPr/>
        </p:nvSpPr>
        <p:spPr>
          <a:xfrm>
            <a:off x="3562350" y="1865313"/>
            <a:ext cx="7970838" cy="1847850"/>
          </a:xfrm>
          <a:prstGeom prst="roundRect">
            <a:avLst>
              <a:gd name="adj" fmla="val 7389"/>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圓角 6">
            <a:extLst>
              <a:ext uri="{FF2B5EF4-FFF2-40B4-BE49-F238E27FC236}">
                <a16:creationId xmlns:a16="http://schemas.microsoft.com/office/drawing/2014/main" id="{132740E6-44A0-9BA9-127F-628A8EF213AF}"/>
              </a:ext>
            </a:extLst>
          </p:cNvPr>
          <p:cNvSpPr/>
          <p:nvPr/>
        </p:nvSpPr>
        <p:spPr>
          <a:xfrm>
            <a:off x="3562350" y="3676650"/>
            <a:ext cx="7970838" cy="1847850"/>
          </a:xfrm>
          <a:prstGeom prst="roundRect">
            <a:avLst>
              <a:gd name="adj" fmla="val 7389"/>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a:extLst>
              <a:ext uri="{FF2B5EF4-FFF2-40B4-BE49-F238E27FC236}">
                <a16:creationId xmlns:a16="http://schemas.microsoft.com/office/drawing/2014/main" id="{94BBEC7B-4006-65DE-60ED-2809FACCFEF3}"/>
              </a:ext>
            </a:extLst>
          </p:cNvPr>
          <p:cNvSpPr txBox="1"/>
          <p:nvPr/>
        </p:nvSpPr>
        <p:spPr>
          <a:xfrm>
            <a:off x="7334250" y="5048250"/>
            <a:ext cx="4133850" cy="461665"/>
          </a:xfrm>
          <a:prstGeom prst="rect">
            <a:avLst/>
          </a:prstGeom>
          <a:noFill/>
        </p:spPr>
        <p:txBody>
          <a:bodyPr wrap="square" rtlCol="0">
            <a:spAutoFit/>
          </a:bodyPr>
          <a:lstStyle/>
          <a:p>
            <a:pPr algn="r"/>
            <a:r>
              <a:rPr lang="zh-TW" altLang="en-US" sz="2400" dirty="0">
                <a:solidFill>
                  <a:srgbClr val="FF0000"/>
                </a:solidFill>
                <a:latin typeface="微軟正黑體" panose="020B0604030504040204" pitchFamily="34" charset="-120"/>
                <a:ea typeface="微軟正黑體" panose="020B0604030504040204" pitchFamily="34" charset="-120"/>
              </a:rPr>
              <a:t>自己訓練生成式人工智慧</a:t>
            </a:r>
          </a:p>
        </p:txBody>
      </p:sp>
      <p:sp>
        <p:nvSpPr>
          <p:cNvPr id="11" name="文字方塊 10">
            <a:extLst>
              <a:ext uri="{FF2B5EF4-FFF2-40B4-BE49-F238E27FC236}">
                <a16:creationId xmlns:a16="http://schemas.microsoft.com/office/drawing/2014/main" id="{99C07B1D-D83D-030E-3620-4E55ABB4EA55}"/>
              </a:ext>
            </a:extLst>
          </p:cNvPr>
          <p:cNvSpPr txBox="1"/>
          <p:nvPr/>
        </p:nvSpPr>
        <p:spPr>
          <a:xfrm>
            <a:off x="7965282" y="3181350"/>
            <a:ext cx="4498974" cy="461665"/>
          </a:xfrm>
          <a:prstGeom prst="rect">
            <a:avLst/>
          </a:prstGeom>
          <a:noFill/>
        </p:spPr>
        <p:txBody>
          <a:bodyPr wrap="square" rtlCol="0">
            <a:spAutoFit/>
          </a:bodyPr>
          <a:lstStyle/>
          <a:p>
            <a:r>
              <a:rPr lang="zh-TW" altLang="en-US" sz="2400" dirty="0">
                <a:solidFill>
                  <a:srgbClr val="FF0000"/>
                </a:solidFill>
                <a:latin typeface="微軟正黑體" panose="020B0604030504040204" pitchFamily="34" charset="-120"/>
                <a:ea typeface="微軟正黑體" panose="020B0604030504040204" pitchFamily="34" charset="-120"/>
              </a:rPr>
              <a:t>了解現有生成式人工智慧</a:t>
            </a:r>
          </a:p>
        </p:txBody>
      </p:sp>
    </p:spTree>
    <p:extLst>
      <p:ext uri="{BB962C8B-B14F-4D97-AF65-F5344CB8AC3E}">
        <p14:creationId xmlns:p14="http://schemas.microsoft.com/office/powerpoint/2010/main" val="2010138236"/>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C78D8-B135-4C98-5D53-4BE9D9994D74}"/>
            </a:ext>
          </a:extLst>
        </p:cNvPr>
        <p:cNvGrpSpPr/>
        <p:nvPr/>
      </p:nvGrpSpPr>
      <p:grpSpPr>
        <a:xfrm>
          <a:off x="0" y="0"/>
          <a:ext cx="0" cy="0"/>
          <a:chOff x="0" y="0"/>
          <a:chExt cx="0" cy="0"/>
        </a:xfrm>
      </p:grpSpPr>
      <p:sp>
        <p:nvSpPr>
          <p:cNvPr id="2" name="標題 1">
            <a:extLst>
              <a:ext uri="{FF2B5EF4-FFF2-40B4-BE49-F238E27FC236}">
                <a16:creationId xmlns:a16="http://schemas.microsoft.com/office/drawing/2014/main" id="{82F699A5-599F-8800-97E6-6D851A44BAD3}"/>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課程規劃</a:t>
            </a:r>
          </a:p>
        </p:txBody>
      </p:sp>
      <p:graphicFrame>
        <p:nvGraphicFramePr>
          <p:cNvPr id="4" name="表格 3">
            <a:extLst>
              <a:ext uri="{FF2B5EF4-FFF2-40B4-BE49-F238E27FC236}">
                <a16:creationId xmlns:a16="http://schemas.microsoft.com/office/drawing/2014/main" id="{8FAEEFB1-F8D4-187B-D341-4B7F5A234350}"/>
              </a:ext>
            </a:extLst>
          </p:cNvPr>
          <p:cNvGraphicFramePr>
            <a:graphicFrameLocks noGrp="1"/>
          </p:cNvGraphicFramePr>
          <p:nvPr/>
        </p:nvGraphicFramePr>
        <p:xfrm>
          <a:off x="1074738" y="1463675"/>
          <a:ext cx="10515600" cy="5029200"/>
        </p:xfrm>
        <a:graphic>
          <a:graphicData uri="http://schemas.openxmlformats.org/drawingml/2006/table">
            <a:tbl>
              <a:tblPr firstRow="1" bandRow="1">
                <a:tableStyleId>{5C22544A-7EE6-4342-B048-85BDC9FD1C3A}</a:tableStyleId>
              </a:tblPr>
              <a:tblGrid>
                <a:gridCol w="1227047">
                  <a:extLst>
                    <a:ext uri="{9D8B030D-6E8A-4147-A177-3AD203B41FA5}">
                      <a16:colId xmlns:a16="http://schemas.microsoft.com/office/drawing/2014/main" val="3614075128"/>
                    </a:ext>
                  </a:extLst>
                </a:gridCol>
                <a:gridCol w="1191677">
                  <a:extLst>
                    <a:ext uri="{9D8B030D-6E8A-4147-A177-3AD203B41FA5}">
                      <a16:colId xmlns:a16="http://schemas.microsoft.com/office/drawing/2014/main" val="2056912399"/>
                    </a:ext>
                  </a:extLst>
                </a:gridCol>
                <a:gridCol w="8096876">
                  <a:extLst>
                    <a:ext uri="{9D8B030D-6E8A-4147-A177-3AD203B41FA5}">
                      <a16:colId xmlns:a16="http://schemas.microsoft.com/office/drawing/2014/main" val="3212265131"/>
                    </a:ext>
                  </a:extLst>
                </a:gridCol>
              </a:tblGrid>
              <a:tr h="370840">
                <a:tc>
                  <a:txBody>
                    <a:bodyPr/>
                    <a:lstStyle/>
                    <a:p>
                      <a:endParaRPr lang="zh-TW" altLang="en-US" sz="2400">
                        <a:latin typeface="微軟正黑體" panose="020B0604030504040204" pitchFamily="34" charset="-120"/>
                        <a:ea typeface="微軟正黑體" panose="020B0604030504040204" pitchFamily="34" charset="-120"/>
                      </a:endParaRPr>
                    </a:p>
                  </a:txBody>
                  <a:tcPr/>
                </a:tc>
                <a:tc>
                  <a:txBody>
                    <a:bodyPr/>
                    <a:lstStyle/>
                    <a:p>
                      <a:r>
                        <a:rPr lang="zh-TW" altLang="en-US" sz="2400" dirty="0">
                          <a:latin typeface="微軟正黑體" panose="020B0604030504040204" pitchFamily="34" charset="-120"/>
                          <a:ea typeface="微軟正黑體" panose="020B0604030504040204" pitchFamily="34" charset="-120"/>
                        </a:rPr>
                        <a:t>時間</a:t>
                      </a:r>
                    </a:p>
                  </a:txBody>
                  <a:tcPr/>
                </a:tc>
                <a:tc>
                  <a:txBody>
                    <a:bodyPr/>
                    <a:lstStyle/>
                    <a:p>
                      <a:r>
                        <a:rPr lang="zh-TW" altLang="en-US" sz="2400" dirty="0">
                          <a:latin typeface="微軟正黑體" panose="020B0604030504040204" pitchFamily="34" charset="-120"/>
                          <a:ea typeface="微軟正黑體" panose="020B0604030504040204" pitchFamily="34" charset="-120"/>
                        </a:rPr>
                        <a:t>主題</a:t>
                      </a:r>
                    </a:p>
                  </a:txBody>
                  <a:tcPr/>
                </a:tc>
                <a:extLst>
                  <a:ext uri="{0D108BD9-81ED-4DB2-BD59-A6C34878D82A}">
                    <a16:rowId xmlns:a16="http://schemas.microsoft.com/office/drawing/2014/main" val="1024114673"/>
                  </a:ext>
                </a:extLst>
              </a:tr>
              <a:tr h="370840">
                <a:tc>
                  <a:txBody>
                    <a:bodyPr/>
                    <a:lstStyle/>
                    <a:p>
                      <a:r>
                        <a:rPr lang="zh-TW" altLang="en-US" sz="2400" dirty="0">
                          <a:latin typeface="微軟正黑體" panose="020B0604030504040204" pitchFamily="34" charset="-120"/>
                          <a:ea typeface="微軟正黑體" panose="020B0604030504040204" pitchFamily="34" charset="-120"/>
                        </a:rPr>
                        <a:t>第一講</a:t>
                      </a:r>
                    </a:p>
                  </a:txBody>
                  <a:tcPr/>
                </a:tc>
                <a:tc>
                  <a:txBody>
                    <a:bodyPr/>
                    <a:lstStyle/>
                    <a:p>
                      <a:r>
                        <a:rPr lang="en-US" altLang="zh-TW" sz="2400" dirty="0">
                          <a:latin typeface="微軟正黑體" panose="020B0604030504040204" pitchFamily="34" charset="-120"/>
                          <a:ea typeface="微軟正黑體" panose="020B0604030504040204" pitchFamily="34" charset="-120"/>
                        </a:rPr>
                        <a:t>9/12</a:t>
                      </a:r>
                      <a:endParaRPr lang="zh-TW" altLang="en-US" sz="2400" dirty="0">
                        <a:latin typeface="微軟正黑體" panose="020B0604030504040204" pitchFamily="34" charset="-120"/>
                        <a:ea typeface="微軟正黑體" panose="020B0604030504040204" pitchFamily="34" charset="-120"/>
                      </a:endParaRPr>
                    </a:p>
                  </a:txBody>
                  <a:tcPr/>
                </a:tc>
                <a:tc>
                  <a:txBody>
                    <a:bodyPr/>
                    <a:lstStyle/>
                    <a:p>
                      <a:r>
                        <a:rPr lang="zh-TW" altLang="en-US" sz="2400" dirty="0">
                          <a:latin typeface="微軟正黑體" panose="020B0604030504040204" pitchFamily="34" charset="-120"/>
                          <a:ea typeface="微軟正黑體" panose="020B0604030504040204" pitchFamily="34" charset="-120"/>
                        </a:rPr>
                        <a:t>生成式人工智慧的基本原理</a:t>
                      </a:r>
                    </a:p>
                  </a:txBody>
                  <a:tcPr/>
                </a:tc>
                <a:extLst>
                  <a:ext uri="{0D108BD9-81ED-4DB2-BD59-A6C34878D82A}">
                    <a16:rowId xmlns:a16="http://schemas.microsoft.com/office/drawing/2014/main" val="80741371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dirty="0">
                          <a:latin typeface="微軟正黑體" panose="020B0604030504040204" pitchFamily="34" charset="-120"/>
                          <a:ea typeface="微軟正黑體" panose="020B0604030504040204" pitchFamily="34" charset="-120"/>
                        </a:rPr>
                        <a:t>第二講</a:t>
                      </a:r>
                    </a:p>
                  </a:txBody>
                  <a:tcPr/>
                </a:tc>
                <a:tc>
                  <a:txBody>
                    <a:bodyPr/>
                    <a:lstStyle/>
                    <a:p>
                      <a:r>
                        <a:rPr lang="en-US" altLang="zh-TW" sz="2400" dirty="0">
                          <a:latin typeface="微軟正黑體" panose="020B0604030504040204" pitchFamily="34" charset="-120"/>
                          <a:ea typeface="微軟正黑體" panose="020B0604030504040204" pitchFamily="34" charset="-120"/>
                        </a:rPr>
                        <a:t>9/19</a:t>
                      </a:r>
                      <a:endParaRPr lang="zh-TW" altLang="en-US" sz="2400" dirty="0">
                        <a:latin typeface="微軟正黑體" panose="020B0604030504040204" pitchFamily="34" charset="-120"/>
                        <a:ea typeface="微軟正黑體" panose="020B0604030504040204" pitchFamily="34" charset="-120"/>
                      </a:endParaRPr>
                    </a:p>
                  </a:txBody>
                  <a:tcPr/>
                </a:tc>
                <a:tc>
                  <a:txBody>
                    <a:bodyPr/>
                    <a:lstStyle/>
                    <a:p>
                      <a:r>
                        <a:rPr lang="zh-TW" altLang="en-US" sz="2400" dirty="0">
                          <a:latin typeface="微軟正黑體" panose="020B0604030504040204" pitchFamily="34" charset="-120"/>
                          <a:ea typeface="微軟正黑體" panose="020B0604030504040204" pitchFamily="34" charset="-120"/>
                        </a:rPr>
                        <a:t>善用生成式人工智慧：</a:t>
                      </a:r>
                      <a:r>
                        <a:rPr lang="en-US" altLang="zh-TW" sz="2400" dirty="0">
                          <a:latin typeface="微軟正黑體" panose="020B0604030504040204" pitchFamily="34" charset="-120"/>
                          <a:ea typeface="微軟正黑體" panose="020B0604030504040204" pitchFamily="34" charset="-120"/>
                        </a:rPr>
                        <a:t>Context Engineering &amp;</a:t>
                      </a:r>
                      <a:r>
                        <a:rPr lang="zh-TW" altLang="en-US" sz="2400" dirty="0">
                          <a:latin typeface="微軟正黑體" panose="020B0604030504040204" pitchFamily="34" charset="-120"/>
                          <a:ea typeface="微軟正黑體" panose="020B0604030504040204" pitchFamily="34" charset="-120"/>
                        </a:rPr>
                        <a:t> </a:t>
                      </a:r>
                      <a:r>
                        <a:rPr lang="en-US" altLang="zh-TW" sz="2400" dirty="0">
                          <a:latin typeface="微軟正黑體" panose="020B0604030504040204" pitchFamily="34" charset="-120"/>
                          <a:ea typeface="微軟正黑體" panose="020B0604030504040204" pitchFamily="34" charset="-120"/>
                        </a:rPr>
                        <a:t>AI Agent</a:t>
                      </a:r>
                      <a:endParaRPr lang="zh-TW" altLang="en-US" sz="2400" dirty="0">
                        <a:latin typeface="微軟正黑體" panose="020B0604030504040204" pitchFamily="34" charset="-120"/>
                        <a:ea typeface="微軟正黑體" panose="020B0604030504040204" pitchFamily="34" charset="-120"/>
                      </a:endParaRPr>
                    </a:p>
                  </a:txBody>
                  <a:tcPr/>
                </a:tc>
                <a:extLst>
                  <a:ext uri="{0D108BD9-81ED-4DB2-BD59-A6C34878D82A}">
                    <a16:rowId xmlns:a16="http://schemas.microsoft.com/office/drawing/2014/main" val="902919235"/>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dirty="0">
                          <a:latin typeface="微軟正黑體" panose="020B0604030504040204" pitchFamily="34" charset="-120"/>
                          <a:ea typeface="微軟正黑體" panose="020B0604030504040204" pitchFamily="34" charset="-120"/>
                        </a:rPr>
                        <a:t>第三講</a:t>
                      </a:r>
                    </a:p>
                  </a:txBody>
                  <a:tcPr/>
                </a:tc>
                <a:tc>
                  <a:txBody>
                    <a:bodyPr/>
                    <a:lstStyle/>
                    <a:p>
                      <a:r>
                        <a:rPr lang="en-US" altLang="zh-TW" sz="2400" dirty="0">
                          <a:latin typeface="微軟正黑體" panose="020B0604030504040204" pitchFamily="34" charset="-120"/>
                          <a:ea typeface="微軟正黑體" panose="020B0604030504040204" pitchFamily="34" charset="-120"/>
                        </a:rPr>
                        <a:t>9/26</a:t>
                      </a:r>
                      <a:endParaRPr lang="zh-TW" altLang="en-US" sz="2400" dirty="0">
                        <a:latin typeface="微軟正黑體" panose="020B0604030504040204" pitchFamily="34" charset="-120"/>
                        <a:ea typeface="微軟正黑體" panose="020B0604030504040204" pitchFamily="34" charset="-120"/>
                      </a:endParaRPr>
                    </a:p>
                  </a:txBody>
                  <a:tcPr/>
                </a:tc>
                <a:tc>
                  <a:txBody>
                    <a:bodyPr/>
                    <a:lstStyle/>
                    <a:p>
                      <a:r>
                        <a:rPr lang="zh-TW" altLang="en-US" sz="2400" dirty="0">
                          <a:latin typeface="微軟正黑體" panose="020B0604030504040204" pitchFamily="34" charset="-120"/>
                          <a:ea typeface="微軟正黑體" panose="020B0604030504040204" pitchFamily="34" charset="-120"/>
                        </a:rPr>
                        <a:t>生成式人工智慧內部的運作機制</a:t>
                      </a:r>
                    </a:p>
                  </a:txBody>
                  <a:tcPr/>
                </a:tc>
                <a:extLst>
                  <a:ext uri="{0D108BD9-81ED-4DB2-BD59-A6C34878D82A}">
                    <a16:rowId xmlns:a16="http://schemas.microsoft.com/office/drawing/2014/main" val="3066620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dirty="0">
                          <a:latin typeface="微軟正黑體" panose="020B0604030504040204" pitchFamily="34" charset="-120"/>
                          <a:ea typeface="微軟正黑體" panose="020B0604030504040204" pitchFamily="34" charset="-120"/>
                        </a:rPr>
                        <a:t>第四講</a:t>
                      </a:r>
                    </a:p>
                  </a:txBody>
                  <a:tcPr/>
                </a:tc>
                <a:tc>
                  <a:txBody>
                    <a:bodyPr/>
                    <a:lstStyle/>
                    <a:p>
                      <a:r>
                        <a:rPr lang="en-US" altLang="zh-TW" sz="2400" dirty="0">
                          <a:latin typeface="微軟正黑體" panose="020B0604030504040204" pitchFamily="34" charset="-120"/>
                          <a:ea typeface="微軟正黑體" panose="020B0604030504040204" pitchFamily="34" charset="-120"/>
                        </a:rPr>
                        <a:t>10/17</a:t>
                      </a:r>
                      <a:endParaRPr lang="zh-TW" altLang="en-US" sz="2400" dirty="0">
                        <a:latin typeface="微軟正黑體" panose="020B0604030504040204" pitchFamily="34" charset="-120"/>
                        <a:ea typeface="微軟正黑體" panose="020B0604030504040204" pitchFamily="34" charset="-120"/>
                      </a:endParaRPr>
                    </a:p>
                  </a:txBody>
                  <a:tcPr/>
                </a:tc>
                <a:tc>
                  <a:txBody>
                    <a:bodyPr/>
                    <a:lstStyle/>
                    <a:p>
                      <a:r>
                        <a:rPr lang="zh-TW" altLang="en-US" sz="2400" dirty="0">
                          <a:latin typeface="微軟正黑體" panose="020B0604030504040204" pitchFamily="34" charset="-120"/>
                          <a:ea typeface="微軟正黑體" panose="020B0604030504040204" pitchFamily="34" charset="-120"/>
                        </a:rPr>
                        <a:t>如何評量生成式人工智慧</a:t>
                      </a:r>
                    </a:p>
                  </a:txBody>
                  <a:tcPr/>
                </a:tc>
                <a:extLst>
                  <a:ext uri="{0D108BD9-81ED-4DB2-BD59-A6C34878D82A}">
                    <a16:rowId xmlns:a16="http://schemas.microsoft.com/office/drawing/2014/main" val="80258311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dirty="0">
                          <a:latin typeface="微軟正黑體" panose="020B0604030504040204" pitchFamily="34" charset="-120"/>
                          <a:ea typeface="微軟正黑體" panose="020B0604030504040204" pitchFamily="34" charset="-120"/>
                        </a:rPr>
                        <a:t>第五講</a:t>
                      </a:r>
                    </a:p>
                  </a:txBody>
                  <a:tcPr/>
                </a:tc>
                <a:tc>
                  <a:txBody>
                    <a:bodyPr/>
                    <a:lstStyle/>
                    <a:p>
                      <a:r>
                        <a:rPr lang="en-US" altLang="zh-TW" sz="2400" dirty="0">
                          <a:latin typeface="微軟正黑體" panose="020B0604030504040204" pitchFamily="34" charset="-120"/>
                          <a:ea typeface="微軟正黑體" panose="020B0604030504040204" pitchFamily="34" charset="-120"/>
                        </a:rPr>
                        <a:t>10/24</a:t>
                      </a:r>
                      <a:endParaRPr lang="zh-TW" altLang="en-US" sz="2400" dirty="0">
                        <a:latin typeface="微軟正黑體" panose="020B0604030504040204" pitchFamily="34" charset="-120"/>
                        <a:ea typeface="微軟正黑體" panose="020B0604030504040204" pitchFamily="34" charset="-120"/>
                      </a:endParaRPr>
                    </a:p>
                  </a:txBody>
                  <a:tcPr/>
                </a:tc>
                <a:tc>
                  <a:txBody>
                    <a:bodyPr/>
                    <a:lstStyle/>
                    <a:p>
                      <a:r>
                        <a:rPr lang="zh-TW" altLang="en-US" sz="2400" dirty="0">
                          <a:latin typeface="微軟正黑體" panose="020B0604030504040204" pitchFamily="34" charset="-120"/>
                          <a:ea typeface="微軟正黑體" panose="020B0604030504040204" pitchFamily="34" charset="-120"/>
                        </a:rPr>
                        <a:t>機器學習基本概念</a:t>
                      </a:r>
                    </a:p>
                  </a:txBody>
                  <a:tcPr/>
                </a:tc>
                <a:extLst>
                  <a:ext uri="{0D108BD9-81ED-4DB2-BD59-A6C34878D82A}">
                    <a16:rowId xmlns:a16="http://schemas.microsoft.com/office/drawing/2014/main" val="3337896367"/>
                  </a:ext>
                </a:extLst>
              </a:tr>
              <a:tr h="370840">
                <a:tc>
                  <a:txBody>
                    <a:bodyPr/>
                    <a:lstStyle/>
                    <a:p>
                      <a:r>
                        <a:rPr lang="zh-TW" altLang="en-US" sz="2400" dirty="0">
                          <a:latin typeface="微軟正黑體" panose="020B0604030504040204" pitchFamily="34" charset="-120"/>
                          <a:ea typeface="微軟正黑體" panose="020B0604030504040204" pitchFamily="34" charset="-120"/>
                        </a:rPr>
                        <a:t>第六講</a:t>
                      </a:r>
                    </a:p>
                  </a:txBody>
                  <a:tcPr/>
                </a:tc>
                <a:tc>
                  <a:txBody>
                    <a:bodyPr/>
                    <a:lstStyle/>
                    <a:p>
                      <a:r>
                        <a:rPr lang="en-US" altLang="zh-TW" sz="2400" dirty="0">
                          <a:latin typeface="微軟正黑體" panose="020B0604030504040204" pitchFamily="34" charset="-120"/>
                          <a:ea typeface="微軟正黑體" panose="020B0604030504040204" pitchFamily="34" charset="-120"/>
                        </a:rPr>
                        <a:t>10/31</a:t>
                      </a:r>
                      <a:endParaRPr lang="zh-TW" altLang="en-US" sz="2400" dirty="0">
                        <a:latin typeface="微軟正黑體" panose="020B0604030504040204" pitchFamily="34" charset="-120"/>
                        <a:ea typeface="微軟正黑體" panose="020B0604030504040204" pitchFamily="34" charset="-120"/>
                      </a:endParaRPr>
                    </a:p>
                  </a:txBody>
                  <a:tcPr/>
                </a:tc>
                <a:tc>
                  <a:txBody>
                    <a:bodyPr/>
                    <a:lstStyle/>
                    <a:p>
                      <a:r>
                        <a:rPr lang="zh-TW" altLang="en-US" sz="2400" dirty="0">
                          <a:latin typeface="微軟正黑體" panose="020B0604030504040204" pitchFamily="34" charset="-120"/>
                          <a:ea typeface="微軟正黑體" panose="020B0604030504040204" pitchFamily="34" charset="-120"/>
                        </a:rPr>
                        <a:t>深度學習基本概念</a:t>
                      </a:r>
                    </a:p>
                  </a:txBody>
                  <a:tcPr/>
                </a:tc>
                <a:extLst>
                  <a:ext uri="{0D108BD9-81ED-4DB2-BD59-A6C34878D82A}">
                    <a16:rowId xmlns:a16="http://schemas.microsoft.com/office/drawing/2014/main" val="4030031421"/>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dirty="0">
                          <a:latin typeface="微軟正黑體" panose="020B0604030504040204" pitchFamily="34" charset="-120"/>
                          <a:ea typeface="微軟正黑體" panose="020B0604030504040204" pitchFamily="34" charset="-120"/>
                        </a:rPr>
                        <a:t>第七講</a:t>
                      </a:r>
                    </a:p>
                  </a:txBody>
                  <a:tcPr/>
                </a:tc>
                <a:tc>
                  <a:txBody>
                    <a:bodyPr/>
                    <a:lstStyle/>
                    <a:p>
                      <a:r>
                        <a:rPr lang="en-US" altLang="zh-TW" sz="2400" dirty="0">
                          <a:latin typeface="微軟正黑體" panose="020B0604030504040204" pitchFamily="34" charset="-120"/>
                          <a:ea typeface="微軟正黑體" panose="020B0604030504040204" pitchFamily="34" charset="-120"/>
                        </a:rPr>
                        <a:t>11/14</a:t>
                      </a:r>
                      <a:endParaRPr lang="zh-TW" altLang="en-US" sz="2400" dirty="0">
                        <a:latin typeface="微軟正黑體" panose="020B0604030504040204" pitchFamily="34" charset="-120"/>
                        <a:ea typeface="微軟正黑體" panose="020B0604030504040204" pitchFamily="34" charset="-120"/>
                      </a:endParaRPr>
                    </a:p>
                  </a:txBody>
                  <a:tcPr/>
                </a:tc>
                <a:tc>
                  <a:txBody>
                    <a:bodyPr/>
                    <a:lstStyle/>
                    <a:p>
                      <a:r>
                        <a:rPr lang="zh-TW" altLang="en-US" sz="2400" dirty="0">
                          <a:latin typeface="微軟正黑體" panose="020B0604030504040204" pitchFamily="34" charset="-120"/>
                          <a:ea typeface="微軟正黑體" panose="020B0604030504040204" pitchFamily="34" charset="-120"/>
                        </a:rPr>
                        <a:t>生成式人工智慧是怎麼被訓練出來的</a:t>
                      </a:r>
                    </a:p>
                  </a:txBody>
                  <a:tcPr/>
                </a:tc>
                <a:extLst>
                  <a:ext uri="{0D108BD9-81ED-4DB2-BD59-A6C34878D82A}">
                    <a16:rowId xmlns:a16="http://schemas.microsoft.com/office/drawing/2014/main" val="100376414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dirty="0">
                          <a:latin typeface="微軟正黑體" panose="020B0604030504040204" pitchFamily="34" charset="-120"/>
                          <a:ea typeface="微軟正黑體" panose="020B0604030504040204" pitchFamily="34" charset="-120"/>
                        </a:rPr>
                        <a:t>第八講</a:t>
                      </a:r>
                    </a:p>
                  </a:txBody>
                  <a:tcPr/>
                </a:tc>
                <a:tc>
                  <a:txBody>
                    <a:bodyPr/>
                    <a:lstStyle/>
                    <a:p>
                      <a:r>
                        <a:rPr lang="en-US" altLang="zh-TW" sz="2400" dirty="0">
                          <a:latin typeface="微軟正黑體" panose="020B0604030504040204" pitchFamily="34" charset="-120"/>
                          <a:ea typeface="微軟正黑體" panose="020B0604030504040204" pitchFamily="34" charset="-120"/>
                        </a:rPr>
                        <a:t>11/28</a:t>
                      </a:r>
                      <a:endParaRPr lang="zh-TW" altLang="en-US" sz="2400" dirty="0">
                        <a:latin typeface="微軟正黑體" panose="020B0604030504040204" pitchFamily="34" charset="-120"/>
                        <a:ea typeface="微軟正黑體" panose="020B0604030504040204" pitchFamily="34" charset="-120"/>
                      </a:endParaRPr>
                    </a:p>
                  </a:txBody>
                  <a:tcPr/>
                </a:tc>
                <a:tc>
                  <a:txBody>
                    <a:bodyPr/>
                    <a:lstStyle/>
                    <a:p>
                      <a:r>
                        <a:rPr lang="zh-TW" altLang="en-US" sz="2400" dirty="0">
                          <a:latin typeface="微軟正黑體" panose="020B0604030504040204" pitchFamily="34" charset="-120"/>
                          <a:ea typeface="微軟正黑體" panose="020B0604030504040204" pitchFamily="34" charset="-120"/>
                        </a:rPr>
                        <a:t>後訓練</a:t>
                      </a:r>
                    </a:p>
                  </a:txBody>
                  <a:tcPr/>
                </a:tc>
                <a:extLst>
                  <a:ext uri="{0D108BD9-81ED-4DB2-BD59-A6C34878D82A}">
                    <a16:rowId xmlns:a16="http://schemas.microsoft.com/office/drawing/2014/main" val="2098137220"/>
                  </a:ext>
                </a:extLst>
              </a:tr>
              <a:tr h="4200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dirty="0">
                          <a:latin typeface="微軟正黑體" panose="020B0604030504040204" pitchFamily="34" charset="-120"/>
                          <a:ea typeface="微軟正黑體" panose="020B0604030504040204" pitchFamily="34" charset="-120"/>
                        </a:rPr>
                        <a:t>第九講</a:t>
                      </a:r>
                    </a:p>
                  </a:txBody>
                  <a:tcPr/>
                </a:tc>
                <a:tc>
                  <a:txBody>
                    <a:bodyPr/>
                    <a:lstStyle/>
                    <a:p>
                      <a:r>
                        <a:rPr lang="en-US" altLang="zh-TW" sz="2400" dirty="0">
                          <a:latin typeface="微軟正黑體" panose="020B0604030504040204" pitchFamily="34" charset="-120"/>
                          <a:ea typeface="微軟正黑體" panose="020B0604030504040204" pitchFamily="34" charset="-120"/>
                        </a:rPr>
                        <a:t>12/12</a:t>
                      </a:r>
                      <a:endParaRPr lang="zh-TW" altLang="en-US" sz="2400" dirty="0">
                        <a:latin typeface="微軟正黑體" panose="020B0604030504040204" pitchFamily="34" charset="-120"/>
                        <a:ea typeface="微軟正黑體" panose="020B0604030504040204" pitchFamily="34" charset="-120"/>
                      </a:endParaRPr>
                    </a:p>
                  </a:txBody>
                  <a:tcPr/>
                </a:tc>
                <a:tc>
                  <a:txBody>
                    <a:bodyPr/>
                    <a:lstStyle/>
                    <a:p>
                      <a:r>
                        <a:rPr lang="zh-TW" altLang="en-US" sz="2400" dirty="0">
                          <a:latin typeface="微軟正黑體" panose="020B0604030504040204" pitchFamily="34" charset="-120"/>
                          <a:ea typeface="微軟正黑體" panose="020B0604030504040204" pitchFamily="34" charset="-120"/>
                        </a:rPr>
                        <a:t>生成式人工智慧如何產生影像</a:t>
                      </a:r>
                    </a:p>
                  </a:txBody>
                  <a:tcPr/>
                </a:tc>
                <a:extLst>
                  <a:ext uri="{0D108BD9-81ED-4DB2-BD59-A6C34878D82A}">
                    <a16:rowId xmlns:a16="http://schemas.microsoft.com/office/drawing/2014/main" val="348606129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TW" altLang="en-US" sz="2400" dirty="0">
                          <a:latin typeface="微軟正黑體" panose="020B0604030504040204" pitchFamily="34" charset="-120"/>
                          <a:ea typeface="微軟正黑體" panose="020B0604030504040204" pitchFamily="34" charset="-120"/>
                        </a:rPr>
                        <a:t>第十講</a:t>
                      </a:r>
                    </a:p>
                  </a:txBody>
                  <a:tcPr/>
                </a:tc>
                <a:tc>
                  <a:txBody>
                    <a:bodyPr/>
                    <a:lstStyle/>
                    <a:p>
                      <a:r>
                        <a:rPr lang="en-US" altLang="zh-TW" sz="2400" dirty="0">
                          <a:latin typeface="微軟正黑體" panose="020B0604030504040204" pitchFamily="34" charset="-120"/>
                          <a:ea typeface="微軟正黑體" panose="020B0604030504040204" pitchFamily="34" charset="-120"/>
                        </a:rPr>
                        <a:t>12/19</a:t>
                      </a:r>
                      <a:endParaRPr lang="zh-TW" altLang="en-US" sz="2400" dirty="0">
                        <a:latin typeface="微軟正黑體" panose="020B0604030504040204" pitchFamily="34" charset="-120"/>
                        <a:ea typeface="微軟正黑體" panose="020B0604030504040204" pitchFamily="34" charset="-120"/>
                      </a:endParaRPr>
                    </a:p>
                  </a:txBody>
                  <a:tcPr/>
                </a:tc>
                <a:tc>
                  <a:txBody>
                    <a:bodyPr/>
                    <a:lstStyle/>
                    <a:p>
                      <a:r>
                        <a:rPr lang="zh-TW" altLang="en-US" sz="2400" dirty="0">
                          <a:latin typeface="微軟正黑體" panose="020B0604030504040204" pitchFamily="34" charset="-120"/>
                          <a:ea typeface="微軟正黑體" panose="020B0604030504040204" pitchFamily="34" charset="-120"/>
                        </a:rPr>
                        <a:t>生成式人工智慧如何聽與說</a:t>
                      </a:r>
                    </a:p>
                  </a:txBody>
                  <a:tcPr/>
                </a:tc>
                <a:extLst>
                  <a:ext uri="{0D108BD9-81ED-4DB2-BD59-A6C34878D82A}">
                    <a16:rowId xmlns:a16="http://schemas.microsoft.com/office/drawing/2014/main" val="3708461414"/>
                  </a:ext>
                </a:extLst>
              </a:tr>
            </a:tbl>
          </a:graphicData>
        </a:graphic>
      </p:graphicFrame>
      <p:sp>
        <p:nvSpPr>
          <p:cNvPr id="6" name="矩形: 圓角 5">
            <a:extLst>
              <a:ext uri="{FF2B5EF4-FFF2-40B4-BE49-F238E27FC236}">
                <a16:creationId xmlns:a16="http://schemas.microsoft.com/office/drawing/2014/main" id="{F128B944-65A4-33E6-5B96-5E5A5B873E01}"/>
              </a:ext>
            </a:extLst>
          </p:cNvPr>
          <p:cNvSpPr/>
          <p:nvPr/>
        </p:nvSpPr>
        <p:spPr>
          <a:xfrm>
            <a:off x="3562350" y="1865313"/>
            <a:ext cx="7970838" cy="3644600"/>
          </a:xfrm>
          <a:prstGeom prst="roundRect">
            <a:avLst>
              <a:gd name="adj" fmla="val 7389"/>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7" name="矩形: 圓角 6">
            <a:extLst>
              <a:ext uri="{FF2B5EF4-FFF2-40B4-BE49-F238E27FC236}">
                <a16:creationId xmlns:a16="http://schemas.microsoft.com/office/drawing/2014/main" id="{768BDA2F-4E61-A848-1670-6D1D9C7339A9}"/>
              </a:ext>
            </a:extLst>
          </p:cNvPr>
          <p:cNvSpPr/>
          <p:nvPr/>
        </p:nvSpPr>
        <p:spPr>
          <a:xfrm>
            <a:off x="3562350" y="5509914"/>
            <a:ext cx="7970838" cy="923925"/>
          </a:xfrm>
          <a:prstGeom prst="roundRect">
            <a:avLst>
              <a:gd name="adj" fmla="val 7389"/>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a:extLst>
              <a:ext uri="{FF2B5EF4-FFF2-40B4-BE49-F238E27FC236}">
                <a16:creationId xmlns:a16="http://schemas.microsoft.com/office/drawing/2014/main" id="{D152536A-5133-9610-ABA2-9F66317C9F58}"/>
              </a:ext>
            </a:extLst>
          </p:cNvPr>
          <p:cNvSpPr txBox="1"/>
          <p:nvPr/>
        </p:nvSpPr>
        <p:spPr>
          <a:xfrm>
            <a:off x="7219950" y="4931071"/>
            <a:ext cx="4133850" cy="461665"/>
          </a:xfrm>
          <a:prstGeom prst="rect">
            <a:avLst/>
          </a:prstGeom>
          <a:noFill/>
        </p:spPr>
        <p:txBody>
          <a:bodyPr wrap="square" rtlCol="0">
            <a:spAutoFit/>
          </a:bodyPr>
          <a:lstStyle/>
          <a:p>
            <a:pPr algn="r"/>
            <a:r>
              <a:rPr lang="zh-TW" altLang="en-US" sz="2400" dirty="0">
                <a:solidFill>
                  <a:srgbClr val="FF0000"/>
                </a:solidFill>
                <a:latin typeface="微軟正黑體" panose="020B0604030504040204" pitchFamily="34" charset="-120"/>
                <a:ea typeface="微軟正黑體" panose="020B0604030504040204" pitchFamily="34" charset="-120"/>
              </a:rPr>
              <a:t>文字為主</a:t>
            </a:r>
          </a:p>
        </p:txBody>
      </p:sp>
      <p:sp>
        <p:nvSpPr>
          <p:cNvPr id="3" name="文字方塊 2">
            <a:extLst>
              <a:ext uri="{FF2B5EF4-FFF2-40B4-BE49-F238E27FC236}">
                <a16:creationId xmlns:a16="http://schemas.microsoft.com/office/drawing/2014/main" id="{48EADEC8-E938-02E3-6893-CFB86B0366DC}"/>
              </a:ext>
            </a:extLst>
          </p:cNvPr>
          <p:cNvSpPr txBox="1"/>
          <p:nvPr/>
        </p:nvSpPr>
        <p:spPr>
          <a:xfrm>
            <a:off x="7219950" y="5737223"/>
            <a:ext cx="4133850" cy="461665"/>
          </a:xfrm>
          <a:prstGeom prst="rect">
            <a:avLst/>
          </a:prstGeom>
          <a:noFill/>
        </p:spPr>
        <p:txBody>
          <a:bodyPr wrap="square" rtlCol="0">
            <a:spAutoFit/>
          </a:bodyPr>
          <a:lstStyle/>
          <a:p>
            <a:pPr algn="r"/>
            <a:r>
              <a:rPr lang="zh-TW" altLang="en-US" sz="2400" dirty="0">
                <a:solidFill>
                  <a:srgbClr val="FF0000"/>
                </a:solidFill>
                <a:latin typeface="微軟正黑體" panose="020B0604030504040204" pitchFamily="34" charset="-120"/>
                <a:ea typeface="微軟正黑體" panose="020B0604030504040204" pitchFamily="34" charset="-120"/>
              </a:rPr>
              <a:t>影像與語音</a:t>
            </a:r>
          </a:p>
        </p:txBody>
      </p:sp>
    </p:spTree>
    <p:extLst>
      <p:ext uri="{BB962C8B-B14F-4D97-AF65-F5344CB8AC3E}">
        <p14:creationId xmlns:p14="http://schemas.microsoft.com/office/powerpoint/2010/main" val="2028597729"/>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99423F1E-CA4F-29F5-6249-AA72DFBF68C2}"/>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課程資訊</a:t>
            </a:r>
          </a:p>
        </p:txBody>
      </p:sp>
      <p:sp>
        <p:nvSpPr>
          <p:cNvPr id="3" name="內容版面配置區 2">
            <a:extLst>
              <a:ext uri="{FF2B5EF4-FFF2-40B4-BE49-F238E27FC236}">
                <a16:creationId xmlns:a16="http://schemas.microsoft.com/office/drawing/2014/main" id="{8BE2554A-FD85-1D9D-244A-7CF4218096CB}"/>
              </a:ext>
            </a:extLst>
          </p:cNvPr>
          <p:cNvSpPr>
            <a:spLocks noGrp="1"/>
          </p:cNvSpPr>
          <p:nvPr>
            <p:ph idx="1"/>
          </p:nvPr>
        </p:nvSpPr>
        <p:spPr>
          <a:xfrm>
            <a:off x="838200" y="1825625"/>
            <a:ext cx="6438900" cy="4351338"/>
          </a:xfrm>
        </p:spPr>
        <p:txBody>
          <a:bodyPr>
            <a:normAutofit/>
          </a:bodyPr>
          <a:lstStyle/>
          <a:p>
            <a:r>
              <a:rPr lang="zh-TW" altLang="en-US" sz="2900" dirty="0">
                <a:latin typeface="微軟正黑體" panose="020B0604030504040204" pitchFamily="34" charset="-120"/>
                <a:ea typeface="微軟正黑體" panose="020B0604030504040204" pitchFamily="34" charset="-120"/>
              </a:rPr>
              <a:t>所有的上課錄影、課程投影片、作業講解都可以在課程公開網頁地方找到</a:t>
            </a:r>
            <a:endParaRPr lang="en-US" altLang="zh-TW" sz="2900" dirty="0">
              <a:latin typeface="微軟正黑體" panose="020B0604030504040204" pitchFamily="34" charset="-120"/>
              <a:ea typeface="微軟正黑體" panose="020B0604030504040204" pitchFamily="34" charset="-120"/>
            </a:endParaRPr>
          </a:p>
          <a:p>
            <a:r>
              <a:rPr lang="en-US" altLang="zh-TW" sz="2900" dirty="0">
                <a:ea typeface="微軟正黑體" panose="020B0604030504040204" pitchFamily="34" charset="-120"/>
              </a:rPr>
              <a:t>https://speech.ee.ntu.edu.tw/~hylee/GenAI-ML/2025-fall.php </a:t>
            </a:r>
          </a:p>
          <a:p>
            <a:endParaRPr lang="en-US" altLang="zh-TW" sz="2900" dirty="0">
              <a:latin typeface="微軟正黑體" panose="020B0604030504040204" pitchFamily="34" charset="-120"/>
              <a:ea typeface="微軟正黑體" panose="020B0604030504040204" pitchFamily="34" charset="-120"/>
            </a:endParaRPr>
          </a:p>
        </p:txBody>
      </p:sp>
      <p:pic>
        <p:nvPicPr>
          <p:cNvPr id="2050" name="Picture 2">
            <a:extLst>
              <a:ext uri="{FF2B5EF4-FFF2-40B4-BE49-F238E27FC236}">
                <a16:creationId xmlns:a16="http://schemas.microsoft.com/office/drawing/2014/main" id="{27932D11-0D0D-A104-667A-0CD71A2452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19975" y="2139156"/>
            <a:ext cx="3724275" cy="3724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9956583"/>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9382C18-9DB4-3E6F-A9E6-93F4DD3ABF5C}"/>
              </a:ext>
            </a:extLst>
          </p:cNvPr>
          <p:cNvSpPr>
            <a:spLocks noGrp="1"/>
          </p:cNvSpPr>
          <p:nvPr>
            <p:ph type="title"/>
          </p:nvPr>
        </p:nvSpPr>
        <p:spPr/>
        <p:txBody>
          <a:bodyPr/>
          <a:lstStyle/>
          <a:p>
            <a:r>
              <a:rPr lang="zh-TW" altLang="en-US" dirty="0">
                <a:latin typeface="微軟正黑體" panose="020B0604030504040204" pitchFamily="34" charset="-120"/>
                <a:ea typeface="微軟正黑體" panose="020B0604030504040204" pitchFamily="34" charset="-120"/>
              </a:rPr>
              <a:t>上課方式</a:t>
            </a:r>
          </a:p>
        </p:txBody>
      </p:sp>
      <p:sp>
        <p:nvSpPr>
          <p:cNvPr id="3" name="內容版面配置區 2">
            <a:extLst>
              <a:ext uri="{FF2B5EF4-FFF2-40B4-BE49-F238E27FC236}">
                <a16:creationId xmlns:a16="http://schemas.microsoft.com/office/drawing/2014/main" id="{5D64EFA0-1369-5D84-5F53-35990819C7ED}"/>
              </a:ext>
            </a:extLst>
          </p:cNvPr>
          <p:cNvSpPr>
            <a:spLocks noGrp="1"/>
          </p:cNvSpPr>
          <p:nvPr>
            <p:ph idx="1"/>
          </p:nvPr>
        </p:nvSpPr>
        <p:spPr>
          <a:xfrm>
            <a:off x="838200" y="1825625"/>
            <a:ext cx="10515600" cy="4667250"/>
          </a:xfrm>
        </p:spPr>
        <p:txBody>
          <a:bodyPr>
            <a:normAutofit/>
          </a:bodyPr>
          <a:lstStyle/>
          <a:p>
            <a:r>
              <a:rPr lang="zh-TW" altLang="en-US" dirty="0">
                <a:latin typeface="微軟正黑體" panose="020B0604030504040204" pitchFamily="34" charset="-120"/>
                <a:ea typeface="微軟正黑體" panose="020B0604030504040204" pitchFamily="34" charset="-120"/>
              </a:rPr>
              <a:t>時間：週五下午 </a:t>
            </a:r>
            <a:r>
              <a:rPr lang="en-US" altLang="zh-TW" dirty="0">
                <a:latin typeface="微軟正黑體" panose="020B0604030504040204" pitchFamily="34" charset="-120"/>
                <a:ea typeface="微軟正黑體" panose="020B0604030504040204" pitchFamily="34" charset="-120"/>
              </a:rPr>
              <a:t>2:20</a:t>
            </a:r>
            <a:r>
              <a:rPr lang="zh-TW" altLang="en-US" dirty="0">
                <a:latin typeface="微軟正黑體" panose="020B0604030504040204" pitchFamily="34" charset="-120"/>
                <a:ea typeface="微軟正黑體" panose="020B0604030504040204" pitchFamily="34" charset="-120"/>
              </a:rPr>
              <a:t> </a:t>
            </a:r>
            <a:endParaRPr lang="en-US" altLang="zh-TW" dirty="0">
              <a:latin typeface="微軟正黑體" panose="020B0604030504040204" pitchFamily="34" charset="-120"/>
              <a:ea typeface="微軟正黑體" panose="020B0604030504040204" pitchFamily="34" charset="-120"/>
            </a:endParaRPr>
          </a:p>
          <a:p>
            <a:pPr lvl="1"/>
            <a:r>
              <a:rPr lang="zh-TW" altLang="en-US" sz="2800" dirty="0">
                <a:latin typeface="微軟正黑體" panose="020B0604030504040204" pitchFamily="34" charset="-120"/>
                <a:ea typeface="微軟正黑體" panose="020B0604030504040204" pitchFamily="34" charset="-120"/>
              </a:rPr>
              <a:t>老師先上課 </a:t>
            </a:r>
            <a:r>
              <a:rPr lang="en-US" altLang="zh-TW" sz="2800" dirty="0">
                <a:latin typeface="微軟正黑體" panose="020B0604030504040204" pitchFamily="34" charset="-120"/>
                <a:ea typeface="微軟正黑體" panose="020B0604030504040204" pitchFamily="34" charset="-120"/>
              </a:rPr>
              <a:t>(</a:t>
            </a:r>
            <a:r>
              <a:rPr lang="zh-TW" altLang="en-US" sz="2800" dirty="0">
                <a:latin typeface="微軟正黑體" panose="020B0604030504040204" pitchFamily="34" charset="-120"/>
                <a:ea typeface="微軟正黑體" panose="020B0604030504040204" pitchFamily="34" charset="-120"/>
              </a:rPr>
              <a:t>觀念講解為主，也會有實作為輔助</a:t>
            </a:r>
            <a:r>
              <a:rPr lang="en-US" altLang="zh-TW" sz="2800" dirty="0">
                <a:latin typeface="微軟正黑體" panose="020B0604030504040204" pitchFamily="34" charset="-120"/>
                <a:ea typeface="微軟正黑體" panose="020B0604030504040204" pitchFamily="34" charset="-120"/>
              </a:rPr>
              <a:t>)</a:t>
            </a:r>
          </a:p>
          <a:p>
            <a:pPr lvl="1"/>
            <a:r>
              <a:rPr lang="zh-TW" altLang="en-US" sz="2800" dirty="0">
                <a:latin typeface="微軟正黑體" panose="020B0604030504040204" pitchFamily="34" charset="-120"/>
                <a:ea typeface="微軟正黑體" panose="020B0604030504040204" pitchFamily="34" charset="-120"/>
              </a:rPr>
              <a:t>助教講解作業</a:t>
            </a:r>
            <a:endParaRPr lang="en-US" altLang="zh-TW" sz="2800" dirty="0">
              <a:latin typeface="微軟正黑體" panose="020B0604030504040204" pitchFamily="34" charset="-120"/>
              <a:ea typeface="微軟正黑體" panose="020B0604030504040204" pitchFamily="34" charset="-120"/>
            </a:endParaRPr>
          </a:p>
          <a:p>
            <a:r>
              <a:rPr lang="zh-TW" altLang="en-US" dirty="0">
                <a:latin typeface="微軟正黑體" panose="020B0604030504040204" pitchFamily="34" charset="-120"/>
                <a:ea typeface="微軟正黑體" panose="020B0604030504040204" pitchFamily="34" charset="-120"/>
              </a:rPr>
              <a:t>上課主要是以直播的方式進行</a:t>
            </a:r>
            <a:endParaRPr lang="en-US" altLang="zh-TW" dirty="0">
              <a:latin typeface="微軟正黑體" panose="020B0604030504040204" pitchFamily="34" charset="-120"/>
              <a:ea typeface="微軟正黑體" panose="020B0604030504040204" pitchFamily="34" charset="-120"/>
            </a:endParaRPr>
          </a:p>
          <a:p>
            <a:pPr lvl="1"/>
            <a:r>
              <a:rPr lang="zh-TW" altLang="en-US" sz="2800" dirty="0">
                <a:latin typeface="微軟正黑體" panose="020B0604030504040204" pitchFamily="34" charset="-120"/>
                <a:ea typeface="微軟正黑體" panose="020B0604030504040204" pitchFamily="34" charset="-120"/>
              </a:rPr>
              <a:t>直播地點：台灣大學新生教學館 </a:t>
            </a:r>
            <a:r>
              <a:rPr lang="en-US" altLang="zh-TW" sz="2800" dirty="0">
                <a:latin typeface="微軟正黑體" panose="020B0604030504040204" pitchFamily="34" charset="-120"/>
                <a:ea typeface="微軟正黑體" panose="020B0604030504040204" pitchFamily="34" charset="-120"/>
              </a:rPr>
              <a:t>202</a:t>
            </a:r>
          </a:p>
          <a:p>
            <a:pPr lvl="1"/>
            <a:r>
              <a:rPr lang="zh-TW" altLang="en-US" sz="2800" dirty="0">
                <a:latin typeface="微軟正黑體" panose="020B0604030504040204" pitchFamily="34" charset="-120"/>
                <a:ea typeface="微軟正黑體" panose="020B0604030504040204" pitchFamily="34" charset="-120"/>
              </a:rPr>
              <a:t>教室不大，鼓勵大家看直播</a:t>
            </a:r>
            <a:endParaRPr lang="en-US" altLang="zh-TW" sz="2800" dirty="0">
              <a:latin typeface="微軟正黑體" panose="020B0604030504040204" pitchFamily="34" charset="-120"/>
              <a:ea typeface="微軟正黑體" panose="020B0604030504040204" pitchFamily="34" charset="-120"/>
            </a:endParaRPr>
          </a:p>
          <a:p>
            <a:r>
              <a:rPr lang="zh-TW" altLang="en-US" b="1" dirty="0">
                <a:latin typeface="微軟正黑體" panose="020B0604030504040204" pitchFamily="34" charset="-120"/>
                <a:ea typeface="微軟正黑體" panose="020B0604030504040204" pitchFamily="34" charset="-120"/>
              </a:rPr>
              <a:t>注意：下課時間不固定！</a:t>
            </a:r>
            <a:endParaRPr lang="en-US" altLang="zh-TW" b="1" dirty="0">
              <a:latin typeface="微軟正黑體" panose="020B0604030504040204" pitchFamily="34" charset="-120"/>
              <a:ea typeface="微軟正黑體" panose="020B0604030504040204" pitchFamily="34" charset="-120"/>
            </a:endParaRPr>
          </a:p>
          <a:p>
            <a:endParaRPr lang="en-US" altLang="zh-TW" dirty="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397917784"/>
      </p:ext>
    </p:extLst>
  </p:cSld>
  <p:clrMapOvr>
    <a:masterClrMapping/>
  </p:clrMapOvr>
  <mc:AlternateContent xmlns:mc="http://schemas.openxmlformats.org/markup-compatibility/2006">
    <mc:Choice xmlns:p14="http://schemas.microsoft.com/office/powerpoint/2010/main" Requires="p14">
      <p:transition spd="slow" p14:dur="2000">
        <p:cut/>
      </p:transition>
    </mc:Choice>
    <mc:Fallback>
      <p:transition spd="slow">
        <p:cut/>
      </p:transition>
    </mc:Fallback>
  </mc:AlternateContent>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1799</TotalTime>
  <Words>1981</Words>
  <Application>Microsoft Office PowerPoint</Application>
  <PresentationFormat>寬螢幕</PresentationFormat>
  <Paragraphs>378</Paragraphs>
  <Slides>23</Slides>
  <Notes>7</Notes>
  <HiddenSlides>0</HiddenSlides>
  <MMClips>4</MMClips>
  <ScaleCrop>false</ScaleCrop>
  <HeadingPairs>
    <vt:vector size="6" baseType="variant">
      <vt:variant>
        <vt:lpstr>使用字型</vt:lpstr>
      </vt:variant>
      <vt:variant>
        <vt:i4>5</vt:i4>
      </vt:variant>
      <vt:variant>
        <vt:lpstr>佈景主題</vt:lpstr>
      </vt:variant>
      <vt:variant>
        <vt:i4>2</vt:i4>
      </vt:variant>
      <vt:variant>
        <vt:lpstr>投影片標題</vt:lpstr>
      </vt:variant>
      <vt:variant>
        <vt:i4>23</vt:i4>
      </vt:variant>
    </vt:vector>
  </HeadingPairs>
  <TitlesOfParts>
    <vt:vector size="30" baseType="lpstr">
      <vt:lpstr>微軟正黑體</vt:lpstr>
      <vt:lpstr>Aptos</vt:lpstr>
      <vt:lpstr>Aptos Display</vt:lpstr>
      <vt:lpstr>Arial</vt:lpstr>
      <vt:lpstr>Calibri</vt:lpstr>
      <vt:lpstr>Office 佈景主題</vt:lpstr>
      <vt:lpstr>Office Theme</vt:lpstr>
      <vt:lpstr>PowerPoint 簡報</vt:lpstr>
      <vt:lpstr>PowerPoint 簡報</vt:lpstr>
      <vt:lpstr>PowerPoint 簡報</vt:lpstr>
      <vt:lpstr>PowerPoint 簡報</vt:lpstr>
      <vt:lpstr>PowerPoint 簡報</vt:lpstr>
      <vt:lpstr>課程規劃</vt:lpstr>
      <vt:lpstr>課程規劃</vt:lpstr>
      <vt:lpstr>課程資訊</vt:lpstr>
      <vt:lpstr>上課方式</vt:lpstr>
      <vt:lpstr>上課方式</vt:lpstr>
      <vt:lpstr>作業規劃：每一講都有一個對應的作業</vt:lpstr>
      <vt:lpstr>作業規劃：每一講都有一個對應的作業</vt:lpstr>
      <vt:lpstr>作業規劃：每一講都有一個對應的作業</vt:lpstr>
      <vt:lpstr>鼓勵大家用線上錄影進行預習</vt:lpstr>
      <vt:lpstr>作業評分</vt:lpstr>
      <vt:lpstr>台灣大學學生加簽本課程規則</vt:lpstr>
      <vt:lpstr>台灣大學學生加簽本課程規則</vt:lpstr>
      <vt:lpstr>台灣大學學生加簽本課程規則</vt:lpstr>
      <vt:lpstr>如果修這門課，表示你同意以下事項</vt:lpstr>
      <vt:lpstr>如果修這門課，表示你同意以下事項</vt:lpstr>
      <vt:lpstr>如何找助教問問題</vt:lpstr>
      <vt:lpstr>介紹本課程助教 </vt:lpstr>
      <vt:lpstr>介紹本課程人類助教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Hung-yi Lee</dc:creator>
  <cp:lastModifiedBy>Hung-yi Lee</cp:lastModifiedBy>
  <cp:revision>184</cp:revision>
  <dcterms:created xsi:type="dcterms:W3CDTF">2025-02-05T17:32:49Z</dcterms:created>
  <dcterms:modified xsi:type="dcterms:W3CDTF">2025-09-10T18:18:30Z</dcterms:modified>
</cp:coreProperties>
</file>